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0" r:id="rId3"/>
    <p:sldId id="302" r:id="rId4"/>
    <p:sldId id="281" r:id="rId5"/>
    <p:sldId id="278" r:id="rId6"/>
    <p:sldId id="279" r:id="rId7"/>
    <p:sldId id="305" r:id="rId8"/>
    <p:sldId id="282" r:id="rId9"/>
    <p:sldId id="285" r:id="rId10"/>
    <p:sldId id="280" r:id="rId11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5C659A"/>
    <a:srgbClr val="BEC2D8"/>
    <a:srgbClr val="CCCCFF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99" autoAdjust="0"/>
    <p:restoredTop sz="94718" autoAdjust="0"/>
  </p:normalViewPr>
  <p:slideViewPr>
    <p:cSldViewPr>
      <p:cViewPr varScale="1">
        <p:scale>
          <a:sx n="70" d="100"/>
          <a:sy n="70" d="100"/>
        </p:scale>
        <p:origin x="-1368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ek\Desktop\&#1050;&#1086;&#1084;&#1084;&#1091;&#1085;&#1072;&#1083;&#1082;&#1072;%20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lek\Desktop\&#1050;&#1086;&#1084;&#1084;&#1091;&#1085;&#1072;&#1083;&#1082;&#1072;%20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Результаты ОГЭ 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6.5087894940967478E-2"/>
          <c:y val="0.14279097002638449"/>
          <c:w val="0.7050381633330316"/>
          <c:h val="0.76953920130062481"/>
        </c:manualLayout>
      </c:layout>
      <c:barChart>
        <c:barDir val="col"/>
        <c:grouping val="clustered"/>
        <c:ser>
          <c:idx val="0"/>
          <c:order val="0"/>
          <c:tx>
            <c:v>Школа 132</c:v>
          </c:tx>
          <c:cat>
            <c:numRef>
              <c:f>Лист10!$B$1:$D$1</c:f>
              <c:numCache>
                <c:formatCode>General</c:formatCode>
                <c:ptCount val="3"/>
                <c:pt idx="0">
                  <c:v>2013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Лист10!$B$2:$D$2</c:f>
              <c:numCache>
                <c:formatCode>0.0</c:formatCode>
                <c:ptCount val="3"/>
                <c:pt idx="0">
                  <c:v>4.634615384615385</c:v>
                </c:pt>
                <c:pt idx="1">
                  <c:v>4.4285714285714288</c:v>
                </c:pt>
                <c:pt idx="2">
                  <c:v>4.3928571428571432</c:v>
                </c:pt>
              </c:numCache>
            </c:numRef>
          </c:val>
        </c:ser>
        <c:ser>
          <c:idx val="1"/>
          <c:order val="1"/>
          <c:tx>
            <c:v>Самарская область </c:v>
          </c:tx>
          <c:cat>
            <c:numRef>
              <c:f>Лист10!$B$1:$D$1</c:f>
              <c:numCache>
                <c:formatCode>General</c:formatCode>
                <c:ptCount val="3"/>
                <c:pt idx="0">
                  <c:v>2013</c:v>
                </c:pt>
                <c:pt idx="1">
                  <c:v>2015</c:v>
                </c:pt>
                <c:pt idx="2">
                  <c:v>2016</c:v>
                </c:pt>
              </c:numCache>
            </c:numRef>
          </c:cat>
          <c:val>
            <c:numRef>
              <c:f>Лист10!$B$3:$D$3</c:f>
              <c:numCache>
                <c:formatCode>General</c:formatCode>
                <c:ptCount val="3"/>
                <c:pt idx="0">
                  <c:v>3.3</c:v>
                </c:pt>
                <c:pt idx="1">
                  <c:v>3.6</c:v>
                </c:pt>
                <c:pt idx="2">
                  <c:v>3.8</c:v>
                </c:pt>
              </c:numCache>
            </c:numRef>
          </c:val>
        </c:ser>
        <c:axId val="116257920"/>
        <c:axId val="111214592"/>
      </c:barChart>
      <c:catAx>
        <c:axId val="116257920"/>
        <c:scaling>
          <c:orientation val="minMax"/>
        </c:scaling>
        <c:axPos val="b"/>
        <c:numFmt formatCode="General" sourceLinked="1"/>
        <c:majorTickMark val="none"/>
        <c:tickLblPos val="nextTo"/>
        <c:crossAx val="111214592"/>
        <c:crosses val="autoZero"/>
        <c:auto val="1"/>
        <c:lblAlgn val="ctr"/>
        <c:lblOffset val="100"/>
      </c:catAx>
      <c:valAx>
        <c:axId val="111214592"/>
        <c:scaling>
          <c:orientation val="minMax"/>
        </c:scaling>
        <c:axPos val="l"/>
        <c:majorGridlines/>
        <c:numFmt formatCode="0.0" sourceLinked="1"/>
        <c:majorTickMark val="none"/>
        <c:tickLblPos val="nextTo"/>
        <c:crossAx val="1162579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919098259269316"/>
          <c:y val="0.38719876550864241"/>
          <c:w val="0.19434458623706519"/>
          <c:h val="0.34003788896466697"/>
        </c:manualLayout>
      </c:layout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2800" dirty="0"/>
              <a:t>Результаты ЕГЭ </a:t>
            </a:r>
          </a:p>
        </c:rich>
      </c:tx>
      <c:layout/>
    </c:title>
    <c:plotArea>
      <c:layout>
        <c:manualLayout>
          <c:layoutTarget val="inner"/>
          <c:xMode val="edge"/>
          <c:yMode val="edge"/>
          <c:x val="6.5087894940967492E-2"/>
          <c:y val="0.14279097002638449"/>
          <c:w val="0.69856166463968761"/>
          <c:h val="0.76953920130062481"/>
        </c:manualLayout>
      </c:layout>
      <c:barChart>
        <c:barDir val="col"/>
        <c:grouping val="clustered"/>
        <c:ser>
          <c:idx val="0"/>
          <c:order val="0"/>
          <c:tx>
            <c:v>Школа 132</c:v>
          </c:tx>
          <c:cat>
            <c:numRef>
              <c:f>Лист11!$B$1:$C$1</c:f>
              <c:numCache>
                <c:formatCode>General</c:formatCode>
                <c:ptCount val="2"/>
                <c:pt idx="0">
                  <c:v>2014</c:v>
                </c:pt>
                <c:pt idx="1">
                  <c:v>2015</c:v>
                </c:pt>
              </c:numCache>
            </c:numRef>
          </c:cat>
          <c:val>
            <c:numRef>
              <c:f>Лист11!$B$2:$C$2</c:f>
              <c:numCache>
                <c:formatCode>0.0</c:formatCode>
                <c:ptCount val="2"/>
                <c:pt idx="0">
                  <c:v>52.1</c:v>
                </c:pt>
                <c:pt idx="1">
                  <c:v>62.6</c:v>
                </c:pt>
              </c:numCache>
            </c:numRef>
          </c:val>
        </c:ser>
        <c:ser>
          <c:idx val="1"/>
          <c:order val="1"/>
          <c:tx>
            <c:v>Самарская область </c:v>
          </c:tx>
          <c:cat>
            <c:numRef>
              <c:f>Лист11!$B$1:$C$1</c:f>
              <c:numCache>
                <c:formatCode>General</c:formatCode>
                <c:ptCount val="2"/>
                <c:pt idx="0">
                  <c:v>2014</c:v>
                </c:pt>
                <c:pt idx="1">
                  <c:v>2015</c:v>
                </c:pt>
              </c:numCache>
            </c:numRef>
          </c:cat>
          <c:val>
            <c:numRef>
              <c:f>Лист11!$B$3:$C$3</c:f>
              <c:numCache>
                <c:formatCode>General</c:formatCode>
                <c:ptCount val="2"/>
                <c:pt idx="0">
                  <c:v>47.1</c:v>
                </c:pt>
                <c:pt idx="1">
                  <c:v>48.3</c:v>
                </c:pt>
              </c:numCache>
            </c:numRef>
          </c:val>
        </c:ser>
        <c:ser>
          <c:idx val="2"/>
          <c:order val="2"/>
          <c:tx>
            <c:v>РФ</c:v>
          </c:tx>
          <c:cat>
            <c:numRef>
              <c:f>Лист11!$B$1:$C$1</c:f>
              <c:numCache>
                <c:formatCode>General</c:formatCode>
                <c:ptCount val="2"/>
                <c:pt idx="0">
                  <c:v>2014</c:v>
                </c:pt>
                <c:pt idx="1">
                  <c:v>2015</c:v>
                </c:pt>
              </c:numCache>
            </c:numRef>
          </c:cat>
          <c:val>
            <c:numRef>
              <c:f>Лист11!$B$4:$C$4</c:f>
              <c:numCache>
                <c:formatCode>General</c:formatCode>
                <c:ptCount val="2"/>
                <c:pt idx="0">
                  <c:v>44.1</c:v>
                </c:pt>
                <c:pt idx="1">
                  <c:v>44.6</c:v>
                </c:pt>
              </c:numCache>
            </c:numRef>
          </c:val>
        </c:ser>
        <c:axId val="80242944"/>
        <c:axId val="110741760"/>
      </c:barChart>
      <c:catAx>
        <c:axId val="80242944"/>
        <c:scaling>
          <c:orientation val="minMax"/>
        </c:scaling>
        <c:axPos val="b"/>
        <c:numFmt formatCode="General" sourceLinked="1"/>
        <c:majorTickMark val="none"/>
        <c:tickLblPos val="nextTo"/>
        <c:crossAx val="110741760"/>
        <c:crosses val="autoZero"/>
        <c:auto val="1"/>
        <c:lblAlgn val="ctr"/>
        <c:lblOffset val="100"/>
      </c:catAx>
      <c:valAx>
        <c:axId val="110741760"/>
        <c:scaling>
          <c:orientation val="minMax"/>
        </c:scaling>
        <c:axPos val="l"/>
        <c:majorGridlines/>
        <c:numFmt formatCode="0.0" sourceLinked="1"/>
        <c:majorTickMark val="none"/>
        <c:tickLblPos val="nextTo"/>
        <c:crossAx val="8024294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872969487061564"/>
          <c:y val="0.38719876550864263"/>
          <c:w val="0.18127030512938466"/>
          <c:h val="0.38317552658500442"/>
        </c:manualLayout>
      </c:layout>
      <c:txPr>
        <a:bodyPr/>
        <a:lstStyle/>
        <a:p>
          <a:pPr>
            <a:defRPr sz="1600"/>
          </a:pPr>
          <a:endParaRPr lang="ru-RU"/>
        </a:p>
      </c:txPr>
    </c:legend>
    <c:plotVisOnly val="1"/>
  </c:chart>
  <c:txPr>
    <a:bodyPr/>
    <a:lstStyle/>
    <a:p>
      <a:pPr>
        <a:defRPr sz="1400">
          <a:latin typeface="Times New Roman" pitchFamily="18" charset="0"/>
          <a:cs typeface="Times New Roman" pitchFamily="18" charset="0"/>
        </a:defRPr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3BD07C-2C48-488F-95C3-8EA2D6B9EBCD}" type="datetimeFigureOut">
              <a:rPr lang="ru-RU" smtClean="0"/>
              <a:pPr/>
              <a:t>24.04.2017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407FB67-976A-4CE6-AE97-9D718596A701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7157062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4/24/2017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4/24/2017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5C659A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4/24/2017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latinLnBrk="0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latinLnBrk="0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latinLnBrk="0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latinLnBrk="0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latinLnBrk="0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latinLnBrk="0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739" y="0"/>
            <a:ext cx="9054522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14400"/>
            <a:ext cx="7924800" cy="2895600"/>
          </a:xfrm>
        </p:spPr>
        <p:txBody>
          <a:bodyPr>
            <a:noAutofit/>
          </a:bodyPr>
          <a:lstStyle/>
          <a:p>
            <a:r>
              <a:rPr lang="en-US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Web</a:t>
            </a:r>
            <a:r>
              <a:rPr lang="ru-RU" sz="54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-инструменты для подготовки учащихся к сдаче ЕГЭ и ОГЭ</a:t>
            </a:r>
            <a:endParaRPr lang="ru-RU" sz="54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3962400"/>
            <a:ext cx="8229600" cy="2057400"/>
          </a:xfrm>
        </p:spPr>
        <p:txBody>
          <a:bodyPr>
            <a:normAutofit/>
          </a:bodyPr>
          <a:lstStyle/>
          <a:p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Федорова Ирина Владимировна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учитель математики </a:t>
            </a:r>
          </a:p>
          <a:p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МБОУ Школа № 132 г.о. Самара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478" y="0"/>
            <a:ext cx="9054522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838200"/>
          </a:xfrm>
        </p:spPr>
        <p:txBody>
          <a:bodyPr>
            <a:normAutofit/>
          </a:bodyPr>
          <a:lstStyle/>
          <a:p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3760237" y="1675151"/>
            <a:ext cx="4876800" cy="4602163"/>
          </a:xfrm>
        </p:spPr>
        <p:txBody>
          <a:bodyPr/>
          <a:lstStyle/>
          <a:p>
            <a:pPr marL="0" indent="180000" algn="just">
              <a:spcBef>
                <a:spcPts val="0"/>
              </a:spcBef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180000" algn="just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305800" cy="4525963"/>
          </a:xfrm>
        </p:spPr>
        <p:txBody>
          <a:bodyPr/>
          <a:lstStyle/>
          <a:p>
            <a:pPr marL="0" lvl="0" indent="0">
              <a:lnSpc>
                <a:spcPct val="150000"/>
              </a:lnSpc>
              <a:spcBef>
                <a:spcPts val="0"/>
              </a:spcBef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Повышаем уровень знаний учащихся;</a:t>
            </a:r>
          </a:p>
          <a:p>
            <a:pPr marL="0" lvl="0" indent="0">
              <a:lnSpc>
                <a:spcPct val="150000"/>
              </a:lnSpc>
              <a:spcBef>
                <a:spcPts val="0"/>
              </a:spcBef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Снижаем психологическую напряженность перед экзаменом;</a:t>
            </a:r>
          </a:p>
          <a:p>
            <a:pPr marL="0" lvl="0" indent="0">
              <a:lnSpc>
                <a:spcPct val="150000"/>
              </a:lnSpc>
              <a:spcBef>
                <a:spcPts val="0"/>
              </a:spcBef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Разгружаем ученика от излишней писанины;</a:t>
            </a:r>
          </a:p>
          <a:p>
            <a:pPr marL="0" lvl="0" indent="0">
              <a:lnSpc>
                <a:spcPct val="150000"/>
              </a:lnSpc>
              <a:spcBef>
                <a:spcPts val="0"/>
              </a:spcBef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Разгружаем учителя от ксерокопирования тестов;</a:t>
            </a:r>
          </a:p>
          <a:p>
            <a:pPr marL="0" lvl="0" indent="0">
              <a:lnSpc>
                <a:spcPct val="150000"/>
              </a:lnSpc>
              <a:spcBef>
                <a:spcPts val="0"/>
              </a:spcBef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Количество генерируемых тестов бесконечно.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478" y="0"/>
            <a:ext cx="9054522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10668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Функции тестирования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3760237" y="1675151"/>
            <a:ext cx="4876800" cy="4602163"/>
          </a:xfrm>
        </p:spPr>
        <p:txBody>
          <a:bodyPr/>
          <a:lstStyle/>
          <a:p>
            <a:pPr marL="0" indent="180000" algn="just">
              <a:spcBef>
                <a:spcPts val="0"/>
              </a:spcBef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180000" algn="just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53400" cy="4525963"/>
          </a:xfrm>
        </p:spPr>
        <p:txBody>
          <a:bodyPr/>
          <a:lstStyle/>
          <a:p>
            <a:pPr algn="ctr">
              <a:buNone/>
            </a:pPr>
            <a:endParaRPr lang="ru-RU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AutoNum type="arabicPeriod"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Диагностическая функция; </a:t>
            </a:r>
          </a:p>
          <a:p>
            <a:pPr marL="514350" indent="-514350" algn="ctr">
              <a:buAutoNum type="arabicPeriod"/>
            </a:pPr>
            <a:endParaRPr lang="ru-RU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AutoNum type="arabicPeriod"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Обучающая функция; </a:t>
            </a:r>
          </a:p>
          <a:p>
            <a:pPr marL="514350" indent="-514350" algn="ctr">
              <a:buAutoNum type="arabicPeriod"/>
            </a:pPr>
            <a:endParaRPr lang="ru-RU" sz="3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 algn="ctr">
              <a:buAutoNum type="arabicPeriod"/>
            </a:pPr>
            <a:r>
              <a:rPr lang="ru-RU" sz="3000" b="1" dirty="0" smtClean="0">
                <a:latin typeface="Times New Roman" pitchFamily="18" charset="0"/>
                <a:cs typeface="Times New Roman" pitchFamily="18" charset="0"/>
              </a:rPr>
              <a:t>Воспитательная функция. </a:t>
            </a:r>
          </a:p>
          <a:p>
            <a:pPr algn="ctr">
              <a:buNone/>
            </a:pPr>
            <a:endParaRPr lang="ru-RU" sz="3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478" y="0"/>
            <a:ext cx="9054522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1066800"/>
          </a:xfrm>
        </p:spPr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Преимущества тестирования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3760237" y="1675151"/>
            <a:ext cx="4876800" cy="4602163"/>
          </a:xfrm>
        </p:spPr>
        <p:txBody>
          <a:bodyPr>
            <a:normAutofit lnSpcReduction="10000"/>
          </a:bodyPr>
          <a:lstStyle/>
          <a:p>
            <a:pPr marL="0" indent="180000" algn="just">
              <a:spcBef>
                <a:spcPts val="0"/>
              </a:spcBef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180000" algn="just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 lnSpcReduction="10000"/>
          </a:bodyPr>
          <a:lstStyle/>
          <a:p>
            <a:pPr marL="514350" indent="-514350" algn="just">
              <a:lnSpc>
                <a:spcPct val="150000"/>
              </a:lnSpc>
              <a:spcBef>
                <a:spcPts val="0"/>
              </a:spcBef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Объективность;</a:t>
            </a:r>
          </a:p>
          <a:p>
            <a:pPr marL="514350" indent="-514350" algn="just">
              <a:lnSpc>
                <a:spcPct val="150000"/>
              </a:lnSpc>
              <a:spcBef>
                <a:spcPts val="0"/>
              </a:spcBef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Ставит всех учащихся в равные условия, что приводит к снижению предэкзаменационных нервных напряжений;</a:t>
            </a:r>
          </a:p>
          <a:p>
            <a:pPr marL="514350" indent="-514350" algn="just">
              <a:lnSpc>
                <a:spcPct val="150000"/>
              </a:lnSpc>
              <a:spcBef>
                <a:spcPts val="0"/>
              </a:spcBef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Устанавливает уровень знаний учащихся по предмету в целом;</a:t>
            </a:r>
          </a:p>
          <a:p>
            <a:pPr marL="514350" indent="-514350" algn="just">
              <a:lnSpc>
                <a:spcPct val="150000"/>
              </a:lnSpc>
              <a:spcBef>
                <a:spcPts val="0"/>
              </a:spcBef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Точный инструмент, т.к. шкала оценивания шире.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4739" y="0"/>
            <a:ext cx="9054522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619563"/>
            <a:ext cx="8229600" cy="944562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Недостатки тестирования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304800" y="1447800"/>
            <a:ext cx="8458200" cy="4800600"/>
          </a:xfrm>
        </p:spPr>
        <p:txBody>
          <a:bodyPr>
            <a:normAutofit fontScale="92500"/>
          </a:bodyPr>
          <a:lstStyle/>
          <a:p>
            <a:pPr marL="514350" indent="-514350" algn="just">
              <a:lnSpc>
                <a:spcPct val="150000"/>
              </a:lnSpc>
              <a:spcBef>
                <a:spcPts val="0"/>
              </a:spcBef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Разработка качественного инструмента длительный и дорогостоящий продукт;</a:t>
            </a:r>
          </a:p>
          <a:p>
            <a:pPr marL="514350" indent="-514350" algn="just">
              <a:lnSpc>
                <a:spcPct val="150000"/>
              </a:lnSpc>
              <a:spcBef>
                <a:spcPts val="0"/>
              </a:spcBef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Данные полученные при тестировании не позволяют судить о причинах выявленных пробелов;</a:t>
            </a:r>
          </a:p>
          <a:p>
            <a:pPr marL="514350" indent="-514350" algn="just">
              <a:lnSpc>
                <a:spcPct val="150000"/>
              </a:lnSpc>
              <a:spcBef>
                <a:spcPts val="0"/>
              </a:spcBef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Тест не позволяет проверять абстрактные и методологические знания;</a:t>
            </a:r>
          </a:p>
          <a:p>
            <a:pPr marL="514350" indent="-514350" algn="just">
              <a:lnSpc>
                <a:spcPct val="150000"/>
              </a:lnSpc>
              <a:spcBef>
                <a:spcPts val="0"/>
              </a:spcBef>
              <a:buAutoNum type="arabicPeriod"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тестировании присутствует элемент случайности.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478" y="0"/>
            <a:ext cx="9054522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1066800"/>
          </a:xfrm>
        </p:spPr>
        <p:txBody>
          <a:bodyPr>
            <a:noAutofit/>
          </a:bodyPr>
          <a:lstStyle/>
          <a:p>
            <a:r>
              <a:rPr lang="ru-RU" sz="36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Три составляющих для получения высоких результатов</a:t>
            </a:r>
            <a:endParaRPr lang="ru-RU" sz="36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3760237" y="1675151"/>
            <a:ext cx="4876800" cy="4602163"/>
          </a:xfrm>
        </p:spPr>
        <p:txBody>
          <a:bodyPr/>
          <a:lstStyle/>
          <a:p>
            <a:pPr marL="0" indent="180000" algn="just">
              <a:spcBef>
                <a:spcPts val="0"/>
              </a:spcBef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180000" algn="just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8153400" cy="4525963"/>
          </a:xfrm>
        </p:spPr>
        <p:txBody>
          <a:bodyPr/>
          <a:lstStyle/>
          <a:p>
            <a:pPr>
              <a:buNone/>
            </a:pP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 marL="514350" indent="-514350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1. Знание предмета;</a:t>
            </a:r>
          </a:p>
          <a:p>
            <a:pPr marL="514350" indent="-514350">
              <a:buAutoNum type="arabicParenR"/>
            </a:pP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2. Умение правильно заполнять бланки;</a:t>
            </a:r>
          </a:p>
          <a:p>
            <a:pPr>
              <a:buNone/>
            </a:pPr>
            <a:endParaRPr lang="ru-RU" sz="3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None/>
            </a:pPr>
            <a:r>
              <a:rPr lang="ru-RU" sz="3000" dirty="0" smtClean="0">
                <a:latin typeface="Times New Roman" pitchFamily="18" charset="0"/>
                <a:cs typeface="Times New Roman" pitchFamily="18" charset="0"/>
              </a:rPr>
              <a:t>3. Психологическая готовность учеников показать свои знания.</a:t>
            </a:r>
          </a:p>
          <a:p>
            <a:pPr marL="0" indent="360000" algn="just">
              <a:lnSpc>
                <a:spcPct val="150000"/>
              </a:lnSpc>
              <a:spcBef>
                <a:spcPts val="0"/>
              </a:spcBef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360000" algn="just">
              <a:lnSpc>
                <a:spcPct val="150000"/>
              </a:lnSpc>
              <a:spcBef>
                <a:spcPts val="0"/>
              </a:spcBef>
              <a:buNone/>
            </a:pP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478" y="0"/>
            <a:ext cx="9054522" cy="6858000"/>
          </a:xfrm>
          <a:prstGeom prst="rect">
            <a:avLst/>
          </a:prstGeom>
        </p:spPr>
      </p:pic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3760237" y="1675151"/>
            <a:ext cx="4876800" cy="4602163"/>
          </a:xfrm>
        </p:spPr>
        <p:txBody>
          <a:bodyPr>
            <a:normAutofit/>
          </a:bodyPr>
          <a:lstStyle/>
          <a:p>
            <a:pPr marL="0" indent="180000" algn="just">
              <a:spcBef>
                <a:spcPts val="0"/>
              </a:spcBef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180000" algn="just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7" name="Содержимое 6"/>
          <p:cNvGraphicFramePr>
            <a:graphicFrameLocks noGrp="1"/>
          </p:cNvGraphicFramePr>
          <p:nvPr>
            <p:ph sz="half" idx="1"/>
          </p:nvPr>
        </p:nvGraphicFramePr>
        <p:xfrm>
          <a:off x="1295400" y="838200"/>
          <a:ext cx="66294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478" y="0"/>
            <a:ext cx="9054522" cy="6858000"/>
          </a:xfrm>
          <a:prstGeom prst="rect">
            <a:avLst/>
          </a:prstGeom>
        </p:spPr>
      </p:pic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3760237" y="1675151"/>
            <a:ext cx="4876800" cy="4602163"/>
          </a:xfrm>
        </p:spPr>
        <p:txBody>
          <a:bodyPr>
            <a:normAutofit/>
          </a:bodyPr>
          <a:lstStyle/>
          <a:p>
            <a:pPr marL="0" indent="180000" algn="just">
              <a:spcBef>
                <a:spcPts val="0"/>
              </a:spcBef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180000" algn="just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9" name="Диаграмма 8"/>
          <p:cNvGraphicFramePr/>
          <p:nvPr/>
        </p:nvGraphicFramePr>
        <p:xfrm>
          <a:off x="1143000" y="990600"/>
          <a:ext cx="6505576" cy="495299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478" y="0"/>
            <a:ext cx="9054522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106680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Обучающая система Дмитрия Гущина </a:t>
            </a:r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3760237" y="1675151"/>
            <a:ext cx="4876800" cy="4602163"/>
          </a:xfrm>
        </p:spPr>
        <p:txBody>
          <a:bodyPr/>
          <a:lstStyle/>
          <a:p>
            <a:pPr marL="0" indent="180000" algn="just">
              <a:spcBef>
                <a:spcPts val="0"/>
              </a:spcBef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180000" algn="just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5651" y="1600200"/>
            <a:ext cx="783649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9478" y="0"/>
            <a:ext cx="9054522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685800"/>
            <a:ext cx="8229600" cy="1066800"/>
          </a:xfrm>
        </p:spPr>
        <p:txBody>
          <a:bodyPr>
            <a:normAutofit/>
          </a:bodyPr>
          <a:lstStyle/>
          <a:p>
            <a:endParaRPr lang="ru-RU" sz="32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half" idx="2"/>
          </p:nvPr>
        </p:nvSpPr>
        <p:spPr>
          <a:xfrm>
            <a:off x="3760237" y="1675151"/>
            <a:ext cx="4876800" cy="4602163"/>
          </a:xfrm>
        </p:spPr>
        <p:txBody>
          <a:bodyPr>
            <a:normAutofit/>
          </a:bodyPr>
          <a:lstStyle/>
          <a:p>
            <a:pPr marL="0" indent="180000" algn="just">
              <a:spcBef>
                <a:spcPts val="0"/>
              </a:spcBef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180000" algn="just"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1905000"/>
            <a:ext cx="5867400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1977</TotalTime>
  <Words>180</Words>
  <Application>Microsoft Office PowerPoint</Application>
  <PresentationFormat>Экран (4:3)</PresentationFormat>
  <Paragraphs>52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Office Theme</vt:lpstr>
      <vt:lpstr>Web-инструменты для подготовки учащихся к сдаче ЕГЭ и ОГЭ</vt:lpstr>
      <vt:lpstr>Функции тестирования</vt:lpstr>
      <vt:lpstr>Преимущества тестирования</vt:lpstr>
      <vt:lpstr>Недостатки тестирования</vt:lpstr>
      <vt:lpstr>Три составляющих для получения высоких результатов</vt:lpstr>
      <vt:lpstr>Слайд 6</vt:lpstr>
      <vt:lpstr>Слайд 7</vt:lpstr>
      <vt:lpstr>Обучающая система Дмитрия Гущина 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Формирование основ инженерного мышления</dc:title>
  <dc:creator>Elek</dc:creator>
  <cp:lastModifiedBy>Elek</cp:lastModifiedBy>
  <cp:revision>173</cp:revision>
  <dcterms:created xsi:type="dcterms:W3CDTF">2016-12-03T15:49:50Z</dcterms:created>
  <dcterms:modified xsi:type="dcterms:W3CDTF">2017-04-24T16:15:11Z</dcterms:modified>
</cp:coreProperties>
</file>