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3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8F174F-0C5C-4F6C-A28C-C2E643D5932F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BAEECA-64E1-4EA8-A4D6-FC8CAE1951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509120"/>
            <a:ext cx="3312368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Куркина Н.Г.</a:t>
            </a:r>
          </a:p>
          <a:p>
            <a:r>
              <a:rPr lang="ru-RU" sz="2400" dirty="0" smtClean="0"/>
              <a:t>учитель математики</a:t>
            </a:r>
          </a:p>
          <a:p>
            <a:r>
              <a:rPr lang="ru-RU" sz="2400" dirty="0" smtClean="0"/>
              <a:t>МБОУ Школы №132 </a:t>
            </a:r>
          </a:p>
          <a:p>
            <a:r>
              <a:rPr lang="ru-RU" sz="2400" dirty="0" err="1" smtClean="0"/>
              <a:t>г.о.Самара</a:t>
            </a: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65773" y="2060848"/>
            <a:ext cx="813690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accent6"/>
                </a:solidFill>
              </a:rPr>
              <a:t>Вопросы экологии на </a:t>
            </a:r>
            <a:r>
              <a:rPr lang="ru-RU" sz="4800" dirty="0">
                <a:solidFill>
                  <a:schemeClr val="accent6"/>
                </a:solidFill>
              </a:rPr>
              <a:t>уроках </a:t>
            </a:r>
            <a:r>
              <a:rPr lang="ru-RU" sz="4800" dirty="0" smtClean="0">
                <a:solidFill>
                  <a:schemeClr val="accent6"/>
                </a:solidFill>
              </a:rPr>
              <a:t>математики</a:t>
            </a:r>
            <a:endParaRPr lang="ru-RU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463488" y="809625"/>
            <a:ext cx="8136904" cy="105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27584" y="435987"/>
            <a:ext cx="7772808" cy="56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Классификация задач</a:t>
            </a:r>
            <a:endParaRPr lang="ru-RU" sz="4000" b="1" dirty="0" smtClean="0">
              <a:solidFill>
                <a:schemeClr val="accent6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35328" y="1338160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- информационные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209" y="5373216"/>
            <a:ext cx="7129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628757"/>
              </p:ext>
            </p:extLst>
          </p:nvPr>
        </p:nvGraphicFramePr>
        <p:xfrm>
          <a:off x="1259209" y="3501008"/>
          <a:ext cx="6480720" cy="287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337"/>
                <a:gridCol w="2853462"/>
                <a:gridCol w="3095921"/>
              </a:tblGrid>
              <a:tr h="34523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реки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Протяженность, км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Самара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595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Большой </a:t>
                      </a:r>
                      <a:r>
                        <a:rPr lang="ru-RU" sz="1800" dirty="0" err="1">
                          <a:effectLst/>
                        </a:rPr>
                        <a:t>Кинель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Большой Иргиз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675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Чапаевка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Безенчук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Чагра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0348" y="1988840"/>
            <a:ext cx="75567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Самарской области множество рек и озер. Составьте  столбчатую диаграмму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Малые   реки Самарской области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Протяженность рек указана в таблице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503548" y="1342820"/>
            <a:ext cx="3636404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    </a:t>
            </a:r>
            <a:r>
              <a:rPr lang="ru-RU" sz="2400" dirty="0" smtClean="0"/>
              <a:t>Для определения высоты дерева можно использовать</a:t>
            </a:r>
            <a:r>
              <a:rPr lang="en-US" sz="2400" dirty="0" smtClean="0"/>
              <a:t> </a:t>
            </a:r>
            <a:r>
              <a:rPr lang="ru-RU" sz="2400" dirty="0" smtClean="0"/>
              <a:t>зеркало так, как показано на рисунке. Луч света</a:t>
            </a:r>
            <a:r>
              <a:rPr lang="en-US" sz="2400" dirty="0" smtClean="0"/>
              <a:t> FD</a:t>
            </a:r>
            <a:r>
              <a:rPr lang="ru-RU" sz="2400" dirty="0" smtClean="0"/>
              <a:t>, отражаясь от зеркала в точке</a:t>
            </a:r>
            <a:r>
              <a:rPr lang="en-US" sz="2400" dirty="0" smtClean="0"/>
              <a:t> D</a:t>
            </a:r>
            <a:r>
              <a:rPr lang="ru-RU" sz="2400" dirty="0" smtClean="0"/>
              <a:t>  , попадает в глаз человек</a:t>
            </a:r>
            <a:r>
              <a:rPr lang="en-US" sz="2400" dirty="0" smtClean="0"/>
              <a:t> </a:t>
            </a:r>
            <a:r>
              <a:rPr lang="ru-RU" sz="2400" dirty="0" smtClean="0"/>
              <a:t>(точку В). Определите высоту дерева, если А</a:t>
            </a:r>
            <a:r>
              <a:rPr lang="en-US" sz="2400" dirty="0" smtClean="0"/>
              <a:t>C</a:t>
            </a:r>
            <a:r>
              <a:rPr lang="ru-RU" sz="2400" dirty="0" smtClean="0"/>
              <a:t>=165см, ВС =12 см, А</a:t>
            </a:r>
            <a:r>
              <a:rPr lang="en-US" sz="2400" dirty="0" smtClean="0"/>
              <a:t>D</a:t>
            </a:r>
            <a:r>
              <a:rPr lang="ru-RU" sz="2400" dirty="0" smtClean="0"/>
              <a:t>  =120 см,  </a:t>
            </a:r>
            <a:r>
              <a:rPr lang="en-US" sz="2400" dirty="0" smtClean="0"/>
              <a:t>D</a:t>
            </a:r>
            <a:r>
              <a:rPr lang="ru-RU" sz="2400" dirty="0" smtClean="0"/>
              <a:t>Е = 4,8 м, углы 1 и 2 равны.</a:t>
            </a:r>
            <a:endParaRPr lang="ru-RU" sz="2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74" y="1532409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35328" y="514728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-</a:t>
            </a:r>
            <a:r>
              <a:rPr lang="ru-RU" sz="3200" b="1" dirty="0" err="1" smtClean="0"/>
              <a:t>практикоориентированные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209" y="5373216"/>
            <a:ext cx="7129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" name="Рисунок 8" descr="C:\Users\Учитель\Desktop\Рисунки к задачам.jpe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0" t="41180" r="16876" b="3346"/>
          <a:stretch/>
        </p:blipFill>
        <p:spPr bwMode="auto">
          <a:xfrm rot="5400000">
            <a:off x="4590592" y="1653243"/>
            <a:ext cx="3586983" cy="4776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60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74" y="1532409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35328" y="514728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-пр</a:t>
            </a:r>
            <a:r>
              <a:rPr lang="ru-RU" sz="3200" b="1" dirty="0" smtClean="0"/>
              <a:t>икладны</a:t>
            </a:r>
            <a:r>
              <a:rPr lang="ru-RU" sz="3200" b="1" dirty="0" smtClean="0"/>
              <a:t>е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209" y="5373216"/>
            <a:ext cx="7129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8016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того, чтобы горожанину хорошо дышалось, по санитарным нормам на него должно приходиться 350 м</a:t>
            </a:r>
            <a:r>
              <a:rPr lang="ru-RU" sz="2000" baseline="30000" dirty="0"/>
              <a:t>2</a:t>
            </a:r>
            <a:r>
              <a:rPr lang="ru-RU" sz="2000" dirty="0"/>
              <a:t> </a:t>
            </a:r>
            <a:r>
              <a:rPr lang="ru-RU" sz="2000" dirty="0" smtClean="0"/>
              <a:t>лесов, в </a:t>
            </a:r>
            <a:r>
              <a:rPr lang="ru-RU" sz="2000" dirty="0"/>
              <a:t>том числе 50 м</a:t>
            </a:r>
            <a:r>
              <a:rPr lang="ru-RU" sz="2000" baseline="30000" dirty="0"/>
              <a:t>2</a:t>
            </a:r>
            <a:r>
              <a:rPr lang="ru-RU" sz="2000" dirty="0"/>
              <a:t> – непосредственно в городе</a:t>
            </a:r>
            <a:r>
              <a:rPr lang="ru-RU" sz="2000" dirty="0" smtClean="0"/>
              <a:t>, остальные вокруг него. Выясните, соблюдены ли санитарные нормы в Самарской области, если городские леса составляют </a:t>
            </a:r>
            <a:r>
              <a:rPr lang="ru-RU" sz="2000" dirty="0"/>
              <a:t>9,8 </a:t>
            </a:r>
            <a:r>
              <a:rPr lang="ru-RU" sz="2000" dirty="0" err="1" smtClean="0"/>
              <a:t>тыс</a:t>
            </a:r>
            <a:r>
              <a:rPr lang="ru-RU" sz="2000" dirty="0" smtClean="0"/>
              <a:t> .га ? Если нет, то сколько ещё лесов надо посадить?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34" y="3135744"/>
            <a:ext cx="5321686" cy="332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4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74" y="1532409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11560" y="514727"/>
            <a:ext cx="7776864" cy="101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-направленные на выработку </a:t>
            </a:r>
          </a:p>
          <a:p>
            <a:pPr algn="ctr"/>
            <a:r>
              <a:rPr lang="ru-RU" sz="3200" b="1" dirty="0" smtClean="0"/>
              <a:t>регуляти</a:t>
            </a:r>
            <a:r>
              <a:rPr lang="ru-RU" sz="3200" b="1" dirty="0" smtClean="0"/>
              <a:t>вных действий</a:t>
            </a:r>
            <a:r>
              <a:rPr lang="ru-RU" sz="3200" b="1" dirty="0" smtClean="0"/>
              <a:t>                                         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209" y="5373216"/>
            <a:ext cx="7129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Средняя потребность воды в сутки для организма человека составляет: в 10-летнем возрасте 70-85 мл на кг массы тела, в 14 лет – 50-60 мл на кг массы тела. Рассчитайте собственную суточную потребность в воде.</a:t>
            </a:r>
            <a:endParaRPr lang="ru-RU" sz="2400" dirty="0"/>
          </a:p>
        </p:txBody>
      </p:sp>
      <p:pic>
        <p:nvPicPr>
          <p:cNvPr id="4100" name="Picture 4" descr="Вода питьевая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7"/>
          <a:stretch/>
        </p:blipFill>
        <p:spPr bwMode="auto">
          <a:xfrm>
            <a:off x="4932040" y="2835747"/>
            <a:ext cx="3769260" cy="29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74" y="1532409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11560" y="514727"/>
            <a:ext cx="7776864" cy="101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- исследовательские                                         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209" y="5373216"/>
            <a:ext cx="7129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1"/>
            <a:ext cx="4248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Изучите </a:t>
            </a:r>
            <a:r>
              <a:rPr lang="ru-RU" sz="2000" dirty="0" smtClean="0"/>
              <a:t>долготу </a:t>
            </a:r>
            <a:r>
              <a:rPr lang="ru-RU" sz="2000" dirty="0"/>
              <a:t>дня в Самаре с 22 декабря по 22 марта. Постройте график зависимости продолжительности светового дня от календарной даты с шагом в 10 дней. На сколько процентов за декаду увеличивается продолжительность дня? Является ли рассматриваемая зависимость линейной?</a:t>
            </a:r>
            <a:endParaRPr lang="ru-RU" sz="2000" dirty="0"/>
          </a:p>
        </p:txBody>
      </p:sp>
      <p:pic>
        <p:nvPicPr>
          <p:cNvPr id="3076" name="Picture 4" descr="http://go1.imgsmail.ru/imgpreview?key=6420e4c1660e87fc&amp;mb=imgdb_preview_16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14785" r="5543" b="22170"/>
          <a:stretch/>
        </p:blipFill>
        <p:spPr bwMode="auto">
          <a:xfrm>
            <a:off x="949313" y="4591050"/>
            <a:ext cx="3100958" cy="20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33941"/>
              </p:ext>
            </p:extLst>
          </p:nvPr>
        </p:nvGraphicFramePr>
        <p:xfrm>
          <a:off x="5436096" y="1448619"/>
          <a:ext cx="3323546" cy="4279816"/>
        </p:xfrm>
        <a:graphic>
          <a:graphicData uri="http://schemas.openxmlformats.org/drawingml/2006/table">
            <a:tbl>
              <a:tblPr/>
              <a:tblGrid>
                <a:gridCol w="891725"/>
                <a:gridCol w="801498"/>
                <a:gridCol w="801498"/>
                <a:gridCol w="519154"/>
                <a:gridCol w="309671"/>
              </a:tblGrid>
              <a:tr h="1709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dirty="0">
                          <a:effectLst/>
                        </a:rPr>
                        <a:t>2017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dirty="0">
                          <a:effectLst/>
                        </a:rPr>
                        <a:t>Солнце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Восход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Заход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Долгота дня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dirty="0">
                          <a:effectLst/>
                        </a:rPr>
                        <a:t>24 апреля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05:21:38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19:55:57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14:34:18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solidFill>
                            <a:srgbClr val="7A8793"/>
                          </a:solidFill>
                          <a:effectLst/>
                        </a:rPr>
                        <a:t>+3:57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25 апреля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dirty="0">
                          <a:effectLst/>
                        </a:rPr>
                        <a:t>05:19:30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19:57:45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14:38:14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solidFill>
                            <a:srgbClr val="7A8793"/>
                          </a:solidFill>
                          <a:effectLst/>
                        </a:rPr>
                        <a:t>+3:56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7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26 апреля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05:17:24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19:59:33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14:42:09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solidFill>
                            <a:srgbClr val="7A8793"/>
                          </a:solidFill>
                          <a:effectLst/>
                        </a:rPr>
                        <a:t>+3:55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27 апреля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05:15:18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20:01:21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14:46:02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solidFill>
                            <a:srgbClr val="7A8793"/>
                          </a:solidFill>
                          <a:effectLst/>
                        </a:rPr>
                        <a:t>+3:53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7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28 апреля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05:13:14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20:03:09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14:49:54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solidFill>
                            <a:srgbClr val="7A8793"/>
                          </a:solidFill>
                          <a:effectLst/>
                        </a:rPr>
                        <a:t>+3:52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29 апреля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05:11:11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20:04:56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14:53:45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solidFill>
                            <a:srgbClr val="7A8793"/>
                          </a:solidFill>
                          <a:effectLst/>
                        </a:rPr>
                        <a:t>+3:51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7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30 апреля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05:09:09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20:06:43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14:57:33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solidFill>
                            <a:srgbClr val="7A8793"/>
                          </a:solidFill>
                          <a:effectLst/>
                        </a:rPr>
                        <a:t>+3:48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 мая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05:07:09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20:08:30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>
                          <a:effectLst/>
                        </a:rPr>
                        <a:t>15:01:21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dirty="0">
                          <a:solidFill>
                            <a:srgbClr val="7A8793"/>
                          </a:solidFill>
                          <a:effectLst/>
                        </a:rPr>
                        <a:t>+3:48</a:t>
                      </a:r>
                    </a:p>
                  </a:txBody>
                  <a:tcPr marL="10440" marR="10440" marT="6960" marB="6960" anchor="ctr">
                    <a:lnL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CA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6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19448" y="592732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accent6"/>
                </a:solidFill>
              </a:rPr>
              <a:t>Выводы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1772816"/>
            <a:ext cx="8136904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40804"/>
            <a:ext cx="7812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Основное средство формирования экологи-ческой культуры – система   экологического образования.</a:t>
            </a:r>
          </a:p>
          <a:p>
            <a:pPr algn="just"/>
            <a:r>
              <a:rPr lang="ru-RU" sz="2800" dirty="0" smtClean="0"/>
              <a:t>   Одно из направлений – экологическое воспитание в процессе преподавания различных предметов.</a:t>
            </a:r>
          </a:p>
          <a:p>
            <a:pPr algn="just"/>
            <a:r>
              <a:rPr lang="ru-RU" sz="2800" dirty="0" smtClean="0"/>
              <a:t>   Решение задач экологического содержания позволяет соединить изучение программного материала по математике с развитием экологической культуры личности, а также повысить интерес к изучаемому материалу со стороны учеников.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7411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2852936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accent6"/>
                </a:solidFill>
              </a:rPr>
              <a:t>Спасибо за внимание!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1772816"/>
            <a:ext cx="8136904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1473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553097" y="620688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3918" y="1196752"/>
            <a:ext cx="4234927" cy="532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/>
              <a:t>Соответствие глобальных показателей</a:t>
            </a:r>
            <a:endParaRPr lang="ru-RU" sz="1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47664" y="420971"/>
            <a:ext cx="5637010" cy="882119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/>
                </a:solidFill>
              </a:rPr>
              <a:t>Актуальность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sz="3600" dirty="0" smtClean="0">
                <a:solidFill>
                  <a:schemeClr val="accent6"/>
                </a:solidFill>
              </a:rPr>
              <a:t>вопроса</a:t>
            </a:r>
            <a:endParaRPr lang="ru-RU" sz="3600" dirty="0">
              <a:solidFill>
                <a:schemeClr val="accent6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4"/>
          <a:stretch/>
        </p:blipFill>
        <p:spPr bwMode="auto">
          <a:xfrm>
            <a:off x="383917" y="1772816"/>
            <a:ext cx="4234927" cy="2748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library.biophys.msu.ru/MathMod/em_fig9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3"/>
          <a:stretch/>
        </p:blipFill>
        <p:spPr bwMode="auto">
          <a:xfrm>
            <a:off x="4283968" y="3886200"/>
            <a:ext cx="4513709" cy="2834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одзаголовок 6"/>
          <p:cNvSpPr txBox="1">
            <a:spLocks/>
          </p:cNvSpPr>
          <p:nvPr/>
        </p:nvSpPr>
        <p:spPr>
          <a:xfrm rot="10800000" flipV="1">
            <a:off x="4661927" y="3212976"/>
            <a:ext cx="3829969" cy="504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smtClean="0"/>
              <a:t>Материальный</a:t>
            </a:r>
            <a:r>
              <a:rPr lang="ru-RU" sz="3600" dirty="0" smtClean="0"/>
              <a:t> </a:t>
            </a:r>
            <a:r>
              <a:rPr lang="ru-RU" sz="1800" b="1" i="1" dirty="0" smtClean="0"/>
              <a:t>уровень жизни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11370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0668"/>
            <a:ext cx="8136904" cy="11161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</a:rPr>
              <a:t>Цели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6"/>
                </a:solidFill>
              </a:rPr>
              <a:t>решения математических задач экологического содержания: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65773" y="260648"/>
            <a:ext cx="813690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4352" y="2852936"/>
            <a:ext cx="7616080" cy="237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4707" y="1628799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Объединить  эмоциональное восприятие ребенком природы с его рациональным мышлением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Предоставить с помощью математики возможность давать количественную оценку состоянию окружающей среды, природных явлений, положительных и отрицательных последствий воздействия человека на природу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Способствовать развитию познавательного интереса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Для связи обучения математике с жизнью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03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1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501030" y="465262"/>
            <a:ext cx="8136904" cy="797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accent6"/>
                </a:solidFill>
              </a:rPr>
              <a:t>Отбор задач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11560" y="2953882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980728"/>
            <a:ext cx="75608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Экологические шифровки:</a:t>
            </a:r>
          </a:p>
          <a:p>
            <a:pPr algn="ctr"/>
            <a:r>
              <a:rPr lang="ru-RU" sz="3200" dirty="0" smtClean="0"/>
              <a:t>-для сообщения темы урока</a:t>
            </a:r>
          </a:p>
          <a:p>
            <a:pPr>
              <a:lnSpc>
                <a:spcPct val="115000"/>
              </a:lnSpc>
            </a:pPr>
            <a:r>
              <a:rPr lang="ru-RU" sz="2000" b="1" dirty="0" smtClean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оброе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дело – не сорить на улице, убирать за собой мусор в лесу.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олиэтиленовые пакеты, выброшенные на улицу, удобряют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почву.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dirty="0" smtClean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иск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отравиться и отравить окружающую среду грозит, если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           сжигаешь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пластиковые      бутылки.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Л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ес большой, можно выкидывать мусор, места хватит.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ткрытый кран в школе увидел – подойди и  выключи.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У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красить жизнь весной можно большим букетом подснежников.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З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еленая книга – книга, в которую занесены исчезающие виды животных и растений.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Б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ереги свои леса: лес – богатство и краса.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счезающие виды растений и животных занесены в красную книгу.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800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01028" y="3367928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00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503548" y="752271"/>
            <a:ext cx="8136904" cy="105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27584" y="435987"/>
            <a:ext cx="7772808" cy="56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-</a:t>
            </a:r>
            <a:r>
              <a:rPr lang="ru-RU" sz="2800" b="1" dirty="0" smtClean="0"/>
              <a:t>для повышения интереса при отработке навыков</a:t>
            </a:r>
            <a:endParaRPr lang="ru-RU" sz="28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3488" y="718817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" y="1809342"/>
            <a:ext cx="8051069" cy="396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503548" y="752271"/>
            <a:ext cx="8136904" cy="105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27584" y="435987"/>
            <a:ext cx="7772808" cy="56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-</a:t>
            </a:r>
            <a:r>
              <a:rPr lang="ru-RU" sz="2800" b="1" dirty="0" smtClean="0"/>
              <a:t>для поддержания </a:t>
            </a:r>
            <a:r>
              <a:rPr lang="ru-RU" sz="2800" b="1" dirty="0" err="1" smtClean="0"/>
              <a:t>межпредметных</a:t>
            </a:r>
            <a:r>
              <a:rPr lang="ru-RU" sz="2800" b="1" dirty="0" smtClean="0"/>
              <a:t> связей</a:t>
            </a:r>
            <a:endParaRPr lang="ru-RU" sz="28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3488" y="718817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80807"/>
            <a:ext cx="6408711" cy="4812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7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503548" y="752271"/>
            <a:ext cx="8136904" cy="105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27584" y="435987"/>
            <a:ext cx="7772808" cy="56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Во внеурочной деятельности:</a:t>
            </a:r>
          </a:p>
          <a:p>
            <a:pPr algn="ctr"/>
            <a:r>
              <a:rPr lang="ru-RU" sz="2800" b="1" dirty="0" smtClean="0"/>
              <a:t>Экологические ребусы</a:t>
            </a:r>
            <a:endParaRPr lang="ru-RU" sz="28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3488" y="718817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9" y="1916002"/>
            <a:ext cx="7129215" cy="32411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209" y="5373216"/>
            <a:ext cx="7129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(Экология </a:t>
            </a:r>
            <a:r>
              <a:rPr lang="ru-RU" sz="2400" dirty="0"/>
              <a:t>стала самым громким словом на земле, громче войны и </a:t>
            </a:r>
            <a:r>
              <a:rPr lang="ru-RU" sz="2400" dirty="0" smtClean="0"/>
              <a:t>стихии)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08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503548" y="752271"/>
            <a:ext cx="8136904" cy="105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27584" y="435987"/>
            <a:ext cx="7772808" cy="56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Во внеурочной деятельности:</a:t>
            </a:r>
          </a:p>
          <a:p>
            <a:pPr algn="ctr"/>
            <a:r>
              <a:rPr lang="ru-RU" sz="2800" b="1" dirty="0" smtClean="0"/>
              <a:t>Математические раскраски</a:t>
            </a:r>
            <a:endParaRPr lang="ru-RU" sz="28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3488" y="718817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209" y="5373216"/>
            <a:ext cx="7129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" name="Рисунок 8" descr="http://raskraski.link/uploads/2/5/4/254-raskraska-Dyatel-na-dereve-reshi-uravnenie-i-raskr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546909"/>
            <a:ext cx="3744416" cy="4762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8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503548" y="752271"/>
            <a:ext cx="8136904" cy="105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27584" y="435987"/>
            <a:ext cx="7772808" cy="56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Задачи экологического содержания успешно используются при проведении </a:t>
            </a:r>
            <a:r>
              <a:rPr lang="ru-RU" sz="2800" b="1" dirty="0" err="1" smtClean="0"/>
              <a:t>межпредметных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квестов</a:t>
            </a:r>
            <a:endParaRPr lang="ru-RU" sz="2800" b="1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3488" y="718817"/>
            <a:ext cx="8136904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209" y="5373216"/>
            <a:ext cx="7129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428999"/>
            <a:ext cx="3204356" cy="2967137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" y="1988840"/>
            <a:ext cx="3488331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5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627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логические задачи на уроках математики в 5-6 классах в условиях реализации ФГОС</dc:title>
  <dc:creator>Куркина</dc:creator>
  <cp:lastModifiedBy>Куркина</cp:lastModifiedBy>
  <cp:revision>85</cp:revision>
  <dcterms:created xsi:type="dcterms:W3CDTF">2014-04-17T15:01:17Z</dcterms:created>
  <dcterms:modified xsi:type="dcterms:W3CDTF">2017-04-22T19:15:04Z</dcterms:modified>
</cp:coreProperties>
</file>