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57" r:id="rId4"/>
    <p:sldId id="258" r:id="rId5"/>
    <p:sldId id="261" r:id="rId6"/>
    <p:sldId id="259" r:id="rId7"/>
    <p:sldId id="262" r:id="rId8"/>
    <p:sldId id="263" r:id="rId9"/>
    <p:sldId id="266" r:id="rId10"/>
    <p:sldId id="260" r:id="rId11"/>
    <p:sldId id="265" r:id="rId12"/>
    <p:sldId id="267" r:id="rId13"/>
    <p:sldId id="264"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8"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9" r:id="rId45"/>
    <p:sldId id="285" r:id="rId46"/>
    <p:sldId id="300" r:id="rId47"/>
    <p:sldId id="301" r:id="rId48"/>
    <p:sldId id="302" r:id="rId49"/>
    <p:sldId id="303" r:id="rId50"/>
    <p:sldId id="304" r:id="rId51"/>
    <p:sldId id="305" r:id="rId52"/>
    <p:sldId id="306" r:id="rId53"/>
    <p:sldId id="307"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7E"/>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026"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опрос">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2800">
                <a:solidFill>
                  <a:srgbClr val="002060"/>
                </a:solidFill>
                <a:latin typeface="Times New Roman" panose="02020603050405020304" pitchFamily="18" charset="0"/>
                <a:cs typeface="Times New Roman" panose="02020603050405020304" pitchFamily="18" charset="0"/>
              </a:defRPr>
            </a:lvl1pPr>
          </a:lstStyle>
          <a:p>
            <a:r>
              <a:rPr lang="ru-RU" dirty="0" smtClean="0"/>
              <a:t>Образец заголовка</a:t>
            </a:r>
            <a:endParaRPr lang="ru-RU" dirty="0"/>
          </a:p>
        </p:txBody>
      </p:sp>
      <p:sp>
        <p:nvSpPr>
          <p:cNvPr id="6" name="Управляющая кнопка: настраиваемая 5">
            <a:hlinkClick r:id="" action="ppaction://hlinkshowjump?jump=nextslide" highlightClick="1"/>
          </p:cNvPr>
          <p:cNvSpPr/>
          <p:nvPr userDrawn="1"/>
        </p:nvSpPr>
        <p:spPr>
          <a:xfrm>
            <a:off x="7452320" y="6309320"/>
            <a:ext cx="1440160" cy="394344"/>
          </a:xfrm>
          <a:prstGeom prst="actionButtonBlank">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r="100000" b="100000"/>
            </a:path>
            <a:tileRect l="-100000" t="-100000"/>
          </a:gra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0" dirty="0" smtClean="0">
                <a:solidFill>
                  <a:srgbClr val="002060"/>
                </a:solidFill>
                <a:latin typeface="Times New Roman" panose="02020603050405020304" pitchFamily="18" charset="0"/>
                <a:cs typeface="Times New Roman" panose="02020603050405020304" pitchFamily="18" charset="0"/>
              </a:rPr>
              <a:t>Ответ</a:t>
            </a:r>
            <a:endParaRPr lang="ru-RU" sz="2400" b="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6109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тв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2800">
                <a:solidFill>
                  <a:srgbClr val="002060"/>
                </a:solidFill>
                <a:latin typeface="Times New Roman" panose="02020603050405020304" pitchFamily="18" charset="0"/>
                <a:cs typeface="Times New Roman" panose="02020603050405020304" pitchFamily="18" charset="0"/>
              </a:defRPr>
            </a:lvl1pPr>
          </a:lstStyle>
          <a:p>
            <a:r>
              <a:rPr lang="ru-RU" dirty="0" smtClean="0"/>
              <a:t>Образец заголовка</a:t>
            </a:r>
            <a:endParaRPr lang="ru-RU" dirty="0"/>
          </a:p>
        </p:txBody>
      </p:sp>
      <p:sp>
        <p:nvSpPr>
          <p:cNvPr id="6" name="Стрелка вправо 5">
            <a:hlinkClick r:id="rId2" action="ppaction://hlinksldjump"/>
          </p:cNvPr>
          <p:cNvSpPr/>
          <p:nvPr userDrawn="1"/>
        </p:nvSpPr>
        <p:spPr>
          <a:xfrm>
            <a:off x="7884368" y="6353896"/>
            <a:ext cx="978408" cy="484632"/>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389254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6.xml"/><Relationship Id="rId18" Type="http://schemas.openxmlformats.org/officeDocument/2006/relationships/slide" Target="slide26.xml"/><Relationship Id="rId26" Type="http://schemas.openxmlformats.org/officeDocument/2006/relationships/slide" Target="slide42.xml"/><Relationship Id="rId3" Type="http://schemas.openxmlformats.org/officeDocument/2006/relationships/image" Target="../media/image4.jpeg"/><Relationship Id="rId21" Type="http://schemas.openxmlformats.org/officeDocument/2006/relationships/slide" Target="slide32.xml"/><Relationship Id="rId7" Type="http://schemas.openxmlformats.org/officeDocument/2006/relationships/slide" Target="slide4.xml"/><Relationship Id="rId12" Type="http://schemas.openxmlformats.org/officeDocument/2006/relationships/slide" Target="slide14.xml"/><Relationship Id="rId17" Type="http://schemas.openxmlformats.org/officeDocument/2006/relationships/slide" Target="slide24.xml"/><Relationship Id="rId25" Type="http://schemas.openxmlformats.org/officeDocument/2006/relationships/slide" Target="slide40.xml"/><Relationship Id="rId2" Type="http://schemas.openxmlformats.org/officeDocument/2006/relationships/image" Target="../media/image3.jpeg"/><Relationship Id="rId16" Type="http://schemas.openxmlformats.org/officeDocument/2006/relationships/slide" Target="slide22.xml"/><Relationship Id="rId20" Type="http://schemas.openxmlformats.org/officeDocument/2006/relationships/slide" Target="slide30.xml"/><Relationship Id="rId29"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slide" Target="slide12.xml"/><Relationship Id="rId24" Type="http://schemas.openxmlformats.org/officeDocument/2006/relationships/slide" Target="slide38.xml"/><Relationship Id="rId5" Type="http://schemas.openxmlformats.org/officeDocument/2006/relationships/image" Target="../media/image6.jpeg"/><Relationship Id="rId15" Type="http://schemas.openxmlformats.org/officeDocument/2006/relationships/slide" Target="slide20.xml"/><Relationship Id="rId23" Type="http://schemas.openxmlformats.org/officeDocument/2006/relationships/slide" Target="slide36.xml"/><Relationship Id="rId28" Type="http://schemas.openxmlformats.org/officeDocument/2006/relationships/slide" Target="slide46.xml"/><Relationship Id="rId10" Type="http://schemas.openxmlformats.org/officeDocument/2006/relationships/slide" Target="slide10.xml"/><Relationship Id="rId19" Type="http://schemas.openxmlformats.org/officeDocument/2006/relationships/slide" Target="slide28.xml"/><Relationship Id="rId31" Type="http://schemas.openxmlformats.org/officeDocument/2006/relationships/slide" Target="slide52.xml"/><Relationship Id="rId4" Type="http://schemas.openxmlformats.org/officeDocument/2006/relationships/image" Target="../media/image5.jpg"/><Relationship Id="rId9" Type="http://schemas.openxmlformats.org/officeDocument/2006/relationships/slide" Target="slide8.xml"/><Relationship Id="rId14" Type="http://schemas.openxmlformats.org/officeDocument/2006/relationships/slide" Target="slide18.xml"/><Relationship Id="rId22" Type="http://schemas.openxmlformats.org/officeDocument/2006/relationships/slide" Target="slide34.xml"/><Relationship Id="rId27" Type="http://schemas.openxmlformats.org/officeDocument/2006/relationships/slide" Target="slide44.xml"/><Relationship Id="rId30" Type="http://schemas.openxmlformats.org/officeDocument/2006/relationships/slide" Target="slide50.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539552" y="692696"/>
            <a:ext cx="8229600" cy="5256584"/>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pPr>
            <a:r>
              <a:rPr lang="ru-RU" sz="5800" dirty="0" smtClean="0">
                <a:solidFill>
                  <a:srgbClr val="002060"/>
                </a:solidFill>
                <a:latin typeface="Arial Narrow" pitchFamily="34" charset="0"/>
              </a:rPr>
              <a:t>Активируй презентацию</a:t>
            </a:r>
          </a:p>
          <a:p>
            <a:pPr indent="542925">
              <a:lnSpc>
                <a:spcPct val="150000"/>
              </a:lnSpc>
            </a:pPr>
            <a:r>
              <a:rPr lang="ru-RU" sz="5800" dirty="0" smtClean="0">
                <a:solidFill>
                  <a:srgbClr val="002060"/>
                </a:solidFill>
                <a:latin typeface="Arial Narrow" pitchFamily="34" charset="0"/>
              </a:rPr>
              <a:t> в режиме «Показ слайдов», выбери категорию,    баллы и начни игру. </a:t>
            </a:r>
          </a:p>
          <a:p>
            <a:pPr indent="542925">
              <a:lnSpc>
                <a:spcPct val="150000"/>
              </a:lnSpc>
            </a:pPr>
            <a:r>
              <a:rPr lang="ru-RU" sz="5800" dirty="0" smtClean="0">
                <a:solidFill>
                  <a:srgbClr val="002060"/>
                </a:solidFill>
                <a:latin typeface="Arial Narrow" pitchFamily="34" charset="0"/>
              </a:rPr>
              <a:t>Чем выше балл, тем сложнее вопрос викторины. </a:t>
            </a:r>
          </a:p>
          <a:p>
            <a:endParaRPr lang="ru-RU" sz="5800" b="1" dirty="0" smtClean="0">
              <a:solidFill>
                <a:srgbClr val="002060"/>
              </a:solidFill>
              <a:latin typeface="Arial Narrow" pitchFamily="34" charset="0"/>
            </a:endParaRPr>
          </a:p>
          <a:p>
            <a:endParaRPr lang="ru-RU" sz="5800" b="1" dirty="0" smtClean="0">
              <a:solidFill>
                <a:srgbClr val="002060"/>
              </a:solidFill>
              <a:latin typeface="Arial Narrow" pitchFamily="34" charset="0"/>
            </a:endParaRPr>
          </a:p>
          <a:p>
            <a:endParaRPr lang="ru-RU" sz="5800" b="1" dirty="0" smtClean="0">
              <a:solidFill>
                <a:srgbClr val="002060"/>
              </a:solidFill>
              <a:latin typeface="Arial Narrow" pitchFamily="34" charset="0"/>
            </a:endParaRPr>
          </a:p>
          <a:p>
            <a:r>
              <a:rPr lang="ru-RU" sz="5800" b="1" dirty="0" smtClean="0">
                <a:solidFill>
                  <a:srgbClr val="002060"/>
                </a:solidFill>
                <a:latin typeface="Arial Narrow" pitchFamily="34" charset="0"/>
              </a:rPr>
              <a:t>Удачной игры!</a:t>
            </a:r>
          </a:p>
          <a:p>
            <a:endParaRPr lang="ru-RU" dirty="0"/>
          </a:p>
        </p:txBody>
      </p:sp>
    </p:spTree>
    <p:extLst>
      <p:ext uri="{BB962C8B-B14F-4D97-AF65-F5344CB8AC3E}">
        <p14:creationId xmlns:p14="http://schemas.microsoft.com/office/powerpoint/2010/main" val="71602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92896"/>
            <a:ext cx="8229600" cy="1143000"/>
          </a:xfrm>
        </p:spPr>
        <p:txBody>
          <a:bodyPr>
            <a:normAutofit/>
          </a:bodyPr>
          <a:lstStyle/>
          <a:p>
            <a:r>
              <a:rPr lang="ru-RU" sz="2400" dirty="0" smtClean="0"/>
              <a:t>Как называлась наступательная операция,  целью которой был прорыв блокады Ленинграда? </a:t>
            </a:r>
            <a:endParaRPr lang="ru-RU" sz="2400" dirty="0"/>
          </a:p>
        </p:txBody>
      </p:sp>
    </p:spTree>
    <p:extLst>
      <p:ext uri="{BB962C8B-B14F-4D97-AF65-F5344CB8AC3E}">
        <p14:creationId xmlns:p14="http://schemas.microsoft.com/office/powerpoint/2010/main" val="129738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400" b="1" dirty="0" smtClean="0"/>
              <a:t>Операция «Искра»</a:t>
            </a:r>
            <a:endParaRPr lang="ru-RU" sz="2400" b="1" dirty="0"/>
          </a:p>
        </p:txBody>
      </p:sp>
      <p:pic>
        <p:nvPicPr>
          <p:cNvPr id="10252" name="Picture 12" descr="https://ds05.infourok.ru/uploads/ex/1128/000ede37-0a6a598e/2/img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116" y="1556792"/>
            <a:ext cx="6455767" cy="484182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1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94522"/>
          </a:xfrm>
        </p:spPr>
        <p:txBody>
          <a:bodyPr>
            <a:normAutofit/>
          </a:bodyPr>
          <a:lstStyle/>
          <a:p>
            <a:r>
              <a:rPr lang="ru-RU" sz="2400" dirty="0" smtClean="0"/>
              <a:t>Как называлась единственная </a:t>
            </a:r>
            <a:r>
              <a:rPr lang="ru-RU" sz="2400" dirty="0"/>
              <a:t>магистраль, связывавшая заблокированный в кольце немецких войск </a:t>
            </a:r>
            <a:r>
              <a:rPr lang="ru-RU" sz="2400" dirty="0" smtClean="0"/>
              <a:t/>
            </a:r>
            <a:br>
              <a:rPr lang="ru-RU" sz="2400" dirty="0" smtClean="0"/>
            </a:br>
            <a:r>
              <a:rPr lang="ru-RU" sz="2400" dirty="0" smtClean="0"/>
              <a:t>Ленинград </a:t>
            </a:r>
            <a:r>
              <a:rPr lang="ru-RU" sz="2400" dirty="0"/>
              <a:t>и Большую </a:t>
            </a:r>
            <a:r>
              <a:rPr lang="ru-RU" sz="2400" dirty="0" smtClean="0"/>
              <a:t>землю</a:t>
            </a:r>
            <a:r>
              <a:rPr lang="ru-RU" sz="2400" dirty="0"/>
              <a:t>?</a:t>
            </a:r>
          </a:p>
        </p:txBody>
      </p:sp>
    </p:spTree>
    <p:extLst>
      <p:ext uri="{BB962C8B-B14F-4D97-AF65-F5344CB8AC3E}">
        <p14:creationId xmlns:p14="http://schemas.microsoft.com/office/powerpoint/2010/main" val="476614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22 </a:t>
            </a:r>
            <a:r>
              <a:rPr lang="ru-RU" sz="2400" dirty="0" smtClean="0"/>
              <a:t>ноября 1941 года </a:t>
            </a:r>
            <a:r>
              <a:rPr lang="ru-RU" sz="2400" dirty="0"/>
              <a:t>по льду Ладожского озера прошли первые машины – транспортная магистраль получила народное название </a:t>
            </a:r>
            <a:r>
              <a:rPr lang="ru-RU" sz="2400" b="1" dirty="0"/>
              <a:t>Дорога жизни</a:t>
            </a:r>
            <a:r>
              <a:rPr lang="ru-RU" sz="2400" dirty="0"/>
              <a:t>.</a:t>
            </a:r>
          </a:p>
        </p:txBody>
      </p:sp>
      <p:pic>
        <p:nvPicPr>
          <p:cNvPr id="14338" name="Picture 2" descr="Музей Дорога жизни в Ладожском озе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7150285" cy="449127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699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Как называется этот монумент, расположенный на территории Пискаревского мемориального кладбища </a:t>
            </a:r>
            <a:br>
              <a:rPr lang="ru-RU" sz="2400" dirty="0" smtClean="0"/>
            </a:br>
            <a:r>
              <a:rPr lang="ru-RU" sz="2400" dirty="0" smtClean="0"/>
              <a:t>в городе Санкт-Петербург?</a:t>
            </a:r>
            <a:endParaRPr lang="ru-RU" sz="2400" dirty="0"/>
          </a:p>
        </p:txBody>
      </p:sp>
      <p:pic>
        <p:nvPicPr>
          <p:cNvPr id="15362" name="Picture 2" descr="https://pic3.fc-zenit.ru/upload/gallery/photo/13689/513143_s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61" y="1628800"/>
            <a:ext cx="7137077" cy="453650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91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55338"/>
            <a:ext cx="8229600" cy="1545469"/>
          </a:xfrm>
        </p:spPr>
        <p:txBody>
          <a:bodyPr>
            <a:normAutofit fontScale="90000"/>
          </a:bodyPr>
          <a:lstStyle/>
          <a:p>
            <a:r>
              <a:rPr lang="ru-RU" sz="2700" dirty="0"/>
              <a:t>В центре архитектурно-скульптурного ансамбля Пискаревского мемориального кладбища </a:t>
            </a:r>
            <a:r>
              <a:rPr lang="ru-RU" sz="2700" dirty="0" smtClean="0"/>
              <a:t>на </a:t>
            </a:r>
            <a:r>
              <a:rPr lang="ru-RU" sz="2700" dirty="0"/>
              <a:t>высоком постаменте находится </a:t>
            </a:r>
            <a:r>
              <a:rPr lang="ru-RU" sz="2700" dirty="0" smtClean="0"/>
              <a:t>шестиметровый </a:t>
            </a:r>
            <a:r>
              <a:rPr lang="ru-RU" sz="2700" dirty="0"/>
              <a:t>бронзовый </a:t>
            </a:r>
            <a:r>
              <a:rPr lang="ru-RU" sz="2700" dirty="0" smtClean="0"/>
              <a:t>монумент </a:t>
            </a:r>
            <a:r>
              <a:rPr lang="ru-RU" sz="2700" b="1" dirty="0" smtClean="0"/>
              <a:t>«Мать-Родина». </a:t>
            </a:r>
            <a:r>
              <a:rPr lang="ru-RU" b="1" dirty="0"/>
              <a:t> </a:t>
            </a:r>
          </a:p>
        </p:txBody>
      </p:sp>
      <p:sp>
        <p:nvSpPr>
          <p:cNvPr id="3" name="Прямоугольник 2"/>
          <p:cNvSpPr/>
          <p:nvPr/>
        </p:nvSpPr>
        <p:spPr>
          <a:xfrm>
            <a:off x="4283968" y="4598032"/>
            <a:ext cx="4572000" cy="1631216"/>
          </a:xfrm>
          <a:prstGeom prst="rect">
            <a:avLst/>
          </a:prstGeom>
        </p:spPr>
        <p:txBody>
          <a:bodyPr>
            <a:spAutoFit/>
          </a:bodyPr>
          <a:lstStyle/>
          <a:p>
            <a:pPr algn="just"/>
            <a:r>
              <a:rPr lang="ru-RU" sz="2000" dirty="0" smtClean="0">
                <a:solidFill>
                  <a:srgbClr val="002060"/>
                </a:solidFill>
                <a:latin typeface="Times New Roman" panose="02020603050405020304" pitchFamily="18" charset="0"/>
                <a:cs typeface="Times New Roman" panose="02020603050405020304" pitchFamily="18" charset="0"/>
              </a:rPr>
              <a:t>   В </a:t>
            </a:r>
            <a:r>
              <a:rPr lang="ru-RU" sz="2000" dirty="0">
                <a:solidFill>
                  <a:srgbClr val="002060"/>
                </a:solidFill>
                <a:latin typeface="Times New Roman" panose="02020603050405020304" pitchFamily="18" charset="0"/>
                <a:cs typeface="Times New Roman" panose="02020603050405020304" pitchFamily="18" charset="0"/>
              </a:rPr>
              <a:t>братских могилах покоятся 420 тыс. жителей Ленинграда, погибших от голода, холода, болезней, бомбёжек и артобстрелов, а также 70 </a:t>
            </a:r>
            <a:r>
              <a:rPr lang="ru-RU" sz="2000" dirty="0" smtClean="0">
                <a:solidFill>
                  <a:srgbClr val="002060"/>
                </a:solidFill>
                <a:latin typeface="Times New Roman" panose="02020603050405020304" pitchFamily="18" charset="0"/>
                <a:cs typeface="Times New Roman" panose="02020603050405020304" pitchFamily="18" charset="0"/>
              </a:rPr>
              <a:t>тысяч </a:t>
            </a:r>
            <a:r>
              <a:rPr lang="ru-RU" sz="2000" dirty="0">
                <a:solidFill>
                  <a:srgbClr val="002060"/>
                </a:solidFill>
                <a:latin typeface="Times New Roman" panose="02020603050405020304" pitchFamily="18" charset="0"/>
                <a:cs typeface="Times New Roman" panose="02020603050405020304" pitchFamily="18" charset="0"/>
              </a:rPr>
              <a:t>воинов – защитников Ленинграда.</a:t>
            </a:r>
          </a:p>
        </p:txBody>
      </p:sp>
      <p:sp>
        <p:nvSpPr>
          <p:cNvPr id="4" name="Прямоугольник 3"/>
          <p:cNvSpPr/>
          <p:nvPr/>
        </p:nvSpPr>
        <p:spPr>
          <a:xfrm>
            <a:off x="4030933" y="1844824"/>
            <a:ext cx="5004048" cy="2246769"/>
          </a:xfrm>
          <a:prstGeom prst="rect">
            <a:avLst/>
          </a:prstGeom>
        </p:spPr>
        <p:txBody>
          <a:bodyPr wrap="square">
            <a:spAutoFit/>
          </a:bodyPr>
          <a:lstStyle/>
          <a:p>
            <a:pPr algn="just"/>
            <a:r>
              <a:rPr lang="ru-RU" sz="2000" dirty="0" smtClean="0">
                <a:solidFill>
                  <a:srgbClr val="002060"/>
                </a:solidFill>
                <a:latin typeface="Times New Roman" panose="02020603050405020304" pitchFamily="18" charset="0"/>
                <a:cs typeface="Times New Roman" panose="02020603050405020304" pitchFamily="18" charset="0"/>
              </a:rPr>
              <a:t>    Пискаревское </a:t>
            </a:r>
            <a:r>
              <a:rPr lang="ru-RU" sz="2000" dirty="0">
                <a:solidFill>
                  <a:srgbClr val="002060"/>
                </a:solidFill>
                <a:latin typeface="Times New Roman" panose="02020603050405020304" pitchFamily="18" charset="0"/>
                <a:cs typeface="Times New Roman" panose="02020603050405020304" pitchFamily="18" charset="0"/>
              </a:rPr>
              <a:t>мемориальное кладбище - скорбный памятник жертвам Великой Отечественной войны, свидетель общечеловеческой трагедии и место всеобщего поклонения. Мемориал посвящён памяти всех ленинградцев и защитников города.</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043917"/>
            <a:ext cx="3851421" cy="438338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93814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00808"/>
          </a:xfrm>
        </p:spPr>
        <p:txBody>
          <a:bodyPr>
            <a:normAutofit/>
          </a:bodyPr>
          <a:lstStyle/>
          <a:p>
            <a:r>
              <a:rPr lang="ru-RU" sz="2400" dirty="0" smtClean="0"/>
              <a:t>Этот монумент, </a:t>
            </a:r>
            <a:r>
              <a:rPr lang="ru-RU" sz="2400" dirty="0"/>
              <a:t>сооружен в память о детях, на долю которых выпали тяжелейшие условия жизни в </a:t>
            </a:r>
            <a:r>
              <a:rPr lang="ru-RU" sz="2400" dirty="0" smtClean="0"/>
              <a:t>осажденном городе.</a:t>
            </a:r>
            <a:br>
              <a:rPr lang="ru-RU" sz="2400" dirty="0" smtClean="0"/>
            </a:br>
            <a:r>
              <a:rPr lang="ru-RU" sz="2400" dirty="0" smtClean="0"/>
              <a:t>Как называется монумент?</a:t>
            </a:r>
            <a:endParaRPr lang="ru-RU" sz="2400" dirty="0"/>
          </a:p>
        </p:txBody>
      </p:sp>
      <p:pic>
        <p:nvPicPr>
          <p:cNvPr id="8196" name="Picture 4" descr="Цветок Жизни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32709"/>
            <a:ext cx="4798462" cy="47984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22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988" y="96125"/>
            <a:ext cx="8229600" cy="766075"/>
          </a:xfrm>
        </p:spPr>
        <p:txBody>
          <a:bodyPr>
            <a:normAutofit/>
          </a:bodyPr>
          <a:lstStyle/>
          <a:p>
            <a:r>
              <a:rPr lang="ru-RU" sz="2400" b="1" dirty="0" smtClean="0"/>
              <a:t>«Цветок жизни»</a:t>
            </a:r>
            <a:endParaRPr lang="ru-RU" sz="2400" b="1" dirty="0"/>
          </a:p>
        </p:txBody>
      </p:sp>
      <p:sp>
        <p:nvSpPr>
          <p:cNvPr id="3" name="Прямоугольник 2"/>
          <p:cNvSpPr/>
          <p:nvPr/>
        </p:nvSpPr>
        <p:spPr>
          <a:xfrm>
            <a:off x="4440191" y="4258429"/>
            <a:ext cx="4444108" cy="2308324"/>
          </a:xfrm>
          <a:prstGeom prst="rect">
            <a:avLst/>
          </a:prstGeom>
        </p:spPr>
        <p:txBody>
          <a:bodyPr wrap="square">
            <a:spAutoFit/>
          </a:bodyPr>
          <a:lstStyle/>
          <a:p>
            <a:r>
              <a:rPr lang="ru-RU" sz="2400" dirty="0">
                <a:solidFill>
                  <a:srgbClr val="002060"/>
                </a:solidFill>
                <a:latin typeface="Times New Roman" panose="02020603050405020304" pitchFamily="18" charset="0"/>
                <a:cs typeface="Times New Roman" panose="02020603050405020304" pitchFamily="18" charset="0"/>
              </a:rPr>
              <a:t>Во времена существования пионерской организации появилась традиция повязывать на березы красные галстуки. Увидеть их на деревьях можно и сейчас.</a:t>
            </a:r>
          </a:p>
        </p:txBody>
      </p:sp>
      <p:sp>
        <p:nvSpPr>
          <p:cNvPr id="4" name="Прямоугольник 3"/>
          <p:cNvSpPr/>
          <p:nvPr/>
        </p:nvSpPr>
        <p:spPr>
          <a:xfrm>
            <a:off x="457200" y="1770676"/>
            <a:ext cx="3682752" cy="830997"/>
          </a:xfrm>
          <a:prstGeom prst="rect">
            <a:avLst/>
          </a:prstGeom>
        </p:spPr>
        <p:txBody>
          <a:bodyPr wrap="square">
            <a:spAutoFit/>
          </a:bodyPr>
          <a:lstStyle/>
          <a:p>
            <a:pPr algn="ctr"/>
            <a:r>
              <a:rPr lang="ru-RU" sz="2400" dirty="0" smtClean="0">
                <a:solidFill>
                  <a:srgbClr val="002060"/>
                </a:solidFill>
                <a:latin typeface="Times New Roman" panose="02020603050405020304" pitchFamily="18" charset="0"/>
                <a:cs typeface="Times New Roman" panose="02020603050405020304" pitchFamily="18" charset="0"/>
              </a:rPr>
              <a:t>Монумент окружен</a:t>
            </a:r>
          </a:p>
          <a:p>
            <a:pPr algn="ct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рощей из 900 </a:t>
            </a:r>
            <a:r>
              <a:rPr lang="ru-RU" sz="2400" dirty="0" smtClean="0">
                <a:solidFill>
                  <a:srgbClr val="002060"/>
                </a:solidFill>
                <a:latin typeface="Times New Roman" panose="02020603050405020304" pitchFamily="18" charset="0"/>
                <a:cs typeface="Times New Roman" panose="02020603050405020304" pitchFamily="18" charset="0"/>
              </a:rPr>
              <a:t>берез.</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9220" name="Picture 4" descr="https://imgprx.livejournal.net/5aaa2f70e109ad128df0c0c7329e2175e55ea8cd/0-AHKjMBRiZho9rgU66IwqE--7Eh5Ww7lKOTnu3GgqzpB701UOnzIM5UWMVYhgH9AChvzt5k4_JzHvoA1kEZgIF7VXxu3AmaxfMerDKgjVN_9LPVnK397BrveMEDkc9l8pWY738ns4kz4teHgTF2gbBvwym6Wpq8kH1nFHiIYf4oWOhuc4Rw5ZSCDbj6RXS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21" y="3989025"/>
            <a:ext cx="3961298" cy="265407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4" name="Picture 8" descr="IMG_934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0191" y="1026287"/>
            <a:ext cx="4444108" cy="296273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26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r>
              <a:rPr lang="ru-RU" b="1" dirty="0" smtClean="0"/>
              <a:t>Как называется монумент, </a:t>
            </a:r>
            <a:r>
              <a:rPr lang="ru-RU" dirty="0" smtClean="0"/>
              <a:t>сооруженный </a:t>
            </a:r>
            <a:r>
              <a:rPr lang="ru-RU" dirty="0"/>
              <a:t>на берегу Ладожского </a:t>
            </a:r>
            <a:r>
              <a:rPr lang="ru-RU" dirty="0" smtClean="0"/>
              <a:t>озера, </a:t>
            </a:r>
            <a:r>
              <a:rPr lang="ru-RU" b="1" dirty="0" smtClean="0"/>
              <a:t>-</a:t>
            </a:r>
            <a:r>
              <a:rPr lang="ru-RU" dirty="0"/>
              <a:t> символ прерванной </a:t>
            </a:r>
            <a:r>
              <a:rPr lang="ru-RU" dirty="0" smtClean="0"/>
              <a:t>блокады</a:t>
            </a:r>
            <a:br>
              <a:rPr lang="ru-RU" dirty="0" smtClean="0"/>
            </a:br>
            <a:r>
              <a:rPr lang="ru-RU" dirty="0" smtClean="0"/>
              <a:t> </a:t>
            </a:r>
            <a:r>
              <a:rPr lang="ru-RU" dirty="0"/>
              <a:t>и начала новой жизни города, пережившего весь ужас страшной войны. </a:t>
            </a:r>
            <a:br>
              <a:rPr lang="ru-RU" dirty="0"/>
            </a:br>
            <a:endParaRPr lang="ru-RU" dirty="0"/>
          </a:p>
        </p:txBody>
      </p:sp>
      <p:pic>
        <p:nvPicPr>
          <p:cNvPr id="5126" name="Picture 6" descr="разорванное кольцо Дорога жиз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6232699" cy="410319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86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3075"/>
            <a:ext cx="8229600" cy="1467733"/>
          </a:xfrm>
        </p:spPr>
        <p:txBody>
          <a:bodyPr>
            <a:normAutofit fontScale="90000"/>
          </a:bodyPr>
          <a:lstStyle/>
          <a:p>
            <a:r>
              <a:rPr lang="ru-RU" sz="2700" b="1" dirty="0" smtClean="0"/>
              <a:t>«Разорванное кольцо»</a:t>
            </a:r>
            <a:br>
              <a:rPr lang="ru-RU" sz="2700" b="1" dirty="0" smtClean="0"/>
            </a:br>
            <a:r>
              <a:rPr lang="ru-RU" sz="2700" dirty="0" smtClean="0"/>
              <a:t>Монумент является </a:t>
            </a:r>
            <a:r>
              <a:rPr lang="ru-RU" sz="2700" dirty="0"/>
              <a:t>объектом культурного наследия и частью </a:t>
            </a:r>
            <a:r>
              <a:rPr lang="ru-RU" sz="2700" dirty="0" smtClean="0"/>
              <a:t>мемориального </a:t>
            </a:r>
            <a:r>
              <a:rPr lang="ru-RU" sz="2700" dirty="0"/>
              <a:t>комплекса «Зеленый пояс Славы</a:t>
            </a:r>
            <a:r>
              <a:rPr lang="ru-RU" sz="2700" dirty="0" smtClean="0"/>
              <a:t>». </a:t>
            </a:r>
            <a:r>
              <a:rPr lang="ru-RU" sz="2400" dirty="0" smtClean="0"/>
              <a:t/>
            </a:r>
            <a:br>
              <a:rPr lang="ru-RU" sz="2400" dirty="0" smtClean="0"/>
            </a:br>
            <a:endParaRPr lang="ru-RU" sz="2400" dirty="0"/>
          </a:p>
        </p:txBody>
      </p:sp>
      <p:pic>
        <p:nvPicPr>
          <p:cNvPr id="10242" name="Picture 2" descr="https://335820.selcdn.ru/bp_content/5aa735a0-181b-4aa2-a02a-c61f5f17456a_origina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175" y="1916832"/>
            <a:ext cx="6045649" cy="403244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49175" y="6165304"/>
            <a:ext cx="5074764" cy="40011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Автор:</a:t>
            </a:r>
            <a:r>
              <a:rPr lang="ru-RU" sz="2000" dirty="0">
                <a:latin typeface="Times New Roman" panose="02020603050405020304" pitchFamily="18" charset="0"/>
                <a:cs typeface="Times New Roman" panose="02020603050405020304" pitchFamily="18" charset="0"/>
              </a:rPr>
              <a:t> Константин Михайлович </a:t>
            </a:r>
            <a:r>
              <a:rPr lang="ru-RU" sz="2000" dirty="0" err="1" smtClean="0">
                <a:latin typeface="Times New Roman" panose="02020603050405020304" pitchFamily="18" charset="0"/>
                <a:cs typeface="Times New Roman" panose="02020603050405020304" pitchFamily="18" charset="0"/>
              </a:rPr>
              <a:t>Симун</a:t>
            </a:r>
            <a:r>
              <a:rPr lang="ru-RU" sz="2000" b="1"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671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404664"/>
            <a:ext cx="7772400" cy="1470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lvl="0">
              <a:spcBef>
                <a:spcPts val="0"/>
              </a:spcBef>
            </a:pPr>
            <a:r>
              <a:rPr lang="ru-RU" sz="1600" b="1" dirty="0">
                <a:solidFill>
                  <a:srgbClr val="C00000"/>
                </a:solidFill>
                <a:latin typeface="Arial" panose="020B0604020202020204" pitchFamily="34" charset="0"/>
                <a:ea typeface="+mn-ea"/>
                <a:cs typeface="Arial" panose="020B0604020202020204" pitchFamily="34" charset="0"/>
              </a:rPr>
              <a:t>ВСЕРОССИЙСКОЕ ДЕТСКО-ЮНОШЕСКОЕ ВОЕННО-ПАТРИОТИЧЕСКОЕ </a:t>
            </a:r>
            <a:br>
              <a:rPr lang="ru-RU" sz="1600" b="1" dirty="0">
                <a:solidFill>
                  <a:srgbClr val="C00000"/>
                </a:solidFill>
                <a:latin typeface="Arial" panose="020B0604020202020204" pitchFamily="34" charset="0"/>
                <a:ea typeface="+mn-ea"/>
                <a:cs typeface="Arial" panose="020B0604020202020204" pitchFamily="34" charset="0"/>
              </a:rPr>
            </a:br>
            <a:r>
              <a:rPr lang="ru-RU" sz="1600" b="1" dirty="0">
                <a:solidFill>
                  <a:srgbClr val="C00000"/>
                </a:solidFill>
                <a:latin typeface="Arial" panose="020B0604020202020204" pitchFamily="34" charset="0"/>
                <a:ea typeface="+mn-ea"/>
                <a:cs typeface="Arial" panose="020B0604020202020204" pitchFamily="34" charset="0"/>
              </a:rPr>
              <a:t>ОБЩЕСТВЕННОЕ ДВИЖЕНИЕ </a:t>
            </a:r>
            <a:br>
              <a:rPr lang="ru-RU" sz="1600" b="1" dirty="0">
                <a:solidFill>
                  <a:srgbClr val="C00000"/>
                </a:solidFill>
                <a:latin typeface="Arial" panose="020B0604020202020204" pitchFamily="34" charset="0"/>
                <a:ea typeface="+mn-ea"/>
                <a:cs typeface="Arial" panose="020B0604020202020204" pitchFamily="34" charset="0"/>
              </a:rPr>
            </a:br>
            <a:r>
              <a:rPr lang="ru-RU" sz="1600" b="1" dirty="0">
                <a:solidFill>
                  <a:srgbClr val="C00000"/>
                </a:solidFill>
                <a:latin typeface="Arial" panose="020B0604020202020204" pitchFamily="34" charset="0"/>
                <a:ea typeface="+mn-ea"/>
                <a:cs typeface="Arial" panose="020B0604020202020204" pitchFamily="34" charset="0"/>
              </a:rPr>
              <a:t>«ЮНАРМИЯ»</a:t>
            </a:r>
            <a:r>
              <a:rPr lang="ru-RU" sz="2000" dirty="0">
                <a:solidFill>
                  <a:srgbClr val="C00000"/>
                </a:solidFill>
                <a:ea typeface="+mn-ea"/>
                <a:cs typeface="+mn-cs"/>
              </a:rPr>
              <a:t/>
            </a:r>
            <a:br>
              <a:rPr lang="ru-RU" sz="2000" dirty="0">
                <a:solidFill>
                  <a:srgbClr val="C00000"/>
                </a:solidFill>
                <a:ea typeface="+mn-ea"/>
                <a:cs typeface="+mn-cs"/>
              </a:rPr>
            </a:br>
            <a:endParaRPr lang="ru-RU" sz="4800" dirty="0"/>
          </a:p>
        </p:txBody>
      </p:sp>
      <p:sp>
        <p:nvSpPr>
          <p:cNvPr id="3" name="Подзаголовок 2"/>
          <p:cNvSpPr>
            <a:spLocks noGrp="1"/>
          </p:cNvSpPr>
          <p:nvPr>
            <p:ph type="subTitle" idx="1"/>
          </p:nvPr>
        </p:nvSpPr>
        <p:spPr>
          <a:xfrm>
            <a:off x="1360240" y="1628801"/>
            <a:ext cx="7336904" cy="2472476"/>
          </a:xfrm>
          <a:ln>
            <a:noFill/>
          </a:ln>
          <a:effectLst/>
          <a:scene3d>
            <a:camera prst="orthographicFront">
              <a:rot lat="0" lon="0" rev="0"/>
            </a:camera>
            <a:lightRig rig="contrasting" dir="t">
              <a:rot lat="0" lon="0" rev="1500000"/>
            </a:lightRig>
          </a:scene3d>
          <a:sp3d prstMaterial="metal">
            <a:bevelT w="88900" h="88900"/>
          </a:sp3d>
        </p:spPr>
        <p:txBody>
          <a:bodyPr>
            <a:normAutofit fontScale="85000" lnSpcReduction="20000"/>
          </a:bodyPr>
          <a:lstStyle/>
          <a:p>
            <a:pPr>
              <a:spcBef>
                <a:spcPts val="0"/>
              </a:spcBef>
            </a:pPr>
            <a:r>
              <a:rPr lang="ru-RU" sz="3300" b="1" dirty="0">
                <a:solidFill>
                  <a:srgbClr val="002060"/>
                </a:solidFill>
                <a:latin typeface="Arial Narrow" pitchFamily="34" charset="0"/>
              </a:rPr>
              <a:t>Интерактивная викторина</a:t>
            </a:r>
          </a:p>
          <a:p>
            <a:pPr>
              <a:spcBef>
                <a:spcPts val="0"/>
              </a:spcBef>
            </a:pPr>
            <a:endParaRPr lang="ru-RU" sz="2800" b="1" dirty="0">
              <a:solidFill>
                <a:srgbClr val="002060"/>
              </a:solidFill>
              <a:latin typeface="Arial Narrow" pitchFamily="34" charset="0"/>
            </a:endParaRPr>
          </a:p>
          <a:p>
            <a:pPr>
              <a:lnSpc>
                <a:spcPct val="160000"/>
              </a:lnSpc>
              <a:spcBef>
                <a:spcPts val="0"/>
              </a:spcBef>
            </a:pPr>
            <a:r>
              <a:rPr lang="ru-RU" sz="3300" b="1" dirty="0" smtClean="0">
                <a:solidFill>
                  <a:srgbClr val="002060"/>
                </a:solidFill>
                <a:latin typeface="Arial Narrow" pitchFamily="34" charset="0"/>
              </a:rPr>
              <a:t>«НЕПОБЕДИМЫЙ ГОРОД», </a:t>
            </a:r>
          </a:p>
          <a:p>
            <a:pPr>
              <a:lnSpc>
                <a:spcPct val="160000"/>
              </a:lnSpc>
              <a:spcBef>
                <a:spcPts val="0"/>
              </a:spcBef>
            </a:pPr>
            <a:r>
              <a:rPr lang="ru-RU" sz="2800" b="1" dirty="0" smtClean="0">
                <a:solidFill>
                  <a:srgbClr val="002060"/>
                </a:solidFill>
                <a:latin typeface="Arial Narrow" pitchFamily="34" charset="0"/>
              </a:rPr>
              <a:t>посвящённая Дню </a:t>
            </a:r>
            <a:r>
              <a:rPr lang="ru-RU" sz="2800" b="1" dirty="0">
                <a:solidFill>
                  <a:srgbClr val="002060"/>
                </a:solidFill>
                <a:latin typeface="Arial Narrow" panose="020B0606020202030204" pitchFamily="34" charset="0"/>
              </a:rPr>
              <a:t>полного освобождения </a:t>
            </a:r>
            <a:endParaRPr lang="ru-RU" sz="2800" b="1" dirty="0" smtClean="0">
              <a:solidFill>
                <a:srgbClr val="002060"/>
              </a:solidFill>
              <a:latin typeface="Arial Narrow" panose="020B0606020202030204" pitchFamily="34" charset="0"/>
            </a:endParaRPr>
          </a:p>
          <a:p>
            <a:pPr>
              <a:lnSpc>
                <a:spcPct val="160000"/>
              </a:lnSpc>
              <a:spcBef>
                <a:spcPts val="0"/>
              </a:spcBef>
            </a:pPr>
            <a:r>
              <a:rPr lang="ru-RU" sz="2800" b="1" dirty="0" smtClean="0">
                <a:solidFill>
                  <a:srgbClr val="002060"/>
                </a:solidFill>
                <a:latin typeface="Arial Narrow" panose="020B0606020202030204" pitchFamily="34" charset="0"/>
              </a:rPr>
              <a:t>города </a:t>
            </a:r>
            <a:r>
              <a:rPr lang="ru-RU" sz="2800" b="1" dirty="0">
                <a:solidFill>
                  <a:srgbClr val="002060"/>
                </a:solidFill>
                <a:latin typeface="Arial Narrow" panose="020B0606020202030204" pitchFamily="34" charset="0"/>
              </a:rPr>
              <a:t>Ленинграда от фашистской блокады </a:t>
            </a:r>
            <a:r>
              <a:rPr lang="ru-RU" sz="2800" b="1" dirty="0" smtClean="0">
                <a:solidFill>
                  <a:srgbClr val="002060"/>
                </a:solidFill>
                <a:latin typeface="Arial Narrow" pitchFamily="34" charset="0"/>
              </a:rPr>
              <a:t> </a:t>
            </a:r>
            <a:endParaRPr lang="ru-RU" sz="2800" b="1" dirty="0">
              <a:solidFill>
                <a:srgbClr val="002060"/>
              </a:solidFill>
              <a:latin typeface="Arial Narrow" pitchFamily="34" charset="0"/>
            </a:endParaRPr>
          </a:p>
          <a:p>
            <a:endParaRPr lang="ru-RU" b="1" dirty="0">
              <a:solidFill>
                <a:srgbClr val="002060"/>
              </a:solidFill>
              <a:latin typeface="Arial Narrow" pitchFamily="34"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467544" y="813906"/>
            <a:ext cx="1673992" cy="1512169"/>
          </a:xfrm>
          <a:prstGeom prst="rect">
            <a:avLst/>
          </a:prstGeom>
          <a:noFill/>
          <a:ln>
            <a:noFill/>
          </a:ln>
          <a:effectLst>
            <a:outerShdw blurRad="76200" dist="76200" dir="8400000" sx="103000" sy="103000" algn="tr" rotWithShape="0">
              <a:prstClr val="black">
                <a:alpha val="23000"/>
              </a:prstClr>
            </a:outerShdw>
          </a:effectLst>
          <a:scene3d>
            <a:camera prst="orthographicFront">
              <a:rot lat="0" lon="0" rev="0"/>
            </a:camera>
            <a:lightRig rig="contrasting" dir="t">
              <a:rot lat="0" lon="0" rev="1500000"/>
            </a:lightRig>
          </a:scene3d>
          <a:sp3d prstMaterial="metal">
            <a:bevelT w="88900" h="88900"/>
          </a:sp3d>
        </p:spPr>
      </p:pic>
      <p:sp>
        <p:nvSpPr>
          <p:cNvPr id="4" name="TextBox 3"/>
          <p:cNvSpPr txBox="1"/>
          <p:nvPr/>
        </p:nvSpPr>
        <p:spPr>
          <a:xfrm>
            <a:off x="1342881" y="6165304"/>
            <a:ext cx="6444393" cy="6001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spcAft>
                <a:spcPts val="600"/>
              </a:spcAft>
            </a:pPr>
            <a:r>
              <a:rPr lang="ru-RU" sz="1400" dirty="0">
                <a:solidFill>
                  <a:srgbClr val="002060"/>
                </a:solidFill>
                <a:latin typeface="Arial Narrow" pitchFamily="34" charset="0"/>
              </a:rPr>
              <a:t>Группа методического обеспечения администрации Главного штаба ВВПОД «ЮНАРМИЯ</a:t>
            </a:r>
            <a:r>
              <a:rPr lang="ru-RU" sz="1400" dirty="0" smtClean="0">
                <a:solidFill>
                  <a:srgbClr val="002060"/>
                </a:solidFill>
                <a:latin typeface="Arial Narrow" pitchFamily="34" charset="0"/>
              </a:rPr>
              <a:t>»</a:t>
            </a:r>
            <a:endParaRPr lang="ru-RU" sz="1400" dirty="0">
              <a:solidFill>
                <a:srgbClr val="002060"/>
              </a:solidFill>
              <a:latin typeface="Arial Narrow" pitchFamily="34" charset="0"/>
            </a:endParaRPr>
          </a:p>
          <a:p>
            <a:pPr>
              <a:spcAft>
                <a:spcPts val="600"/>
              </a:spcAft>
            </a:pPr>
            <a:r>
              <a:rPr lang="ru-RU" sz="1400" dirty="0">
                <a:solidFill>
                  <a:srgbClr val="002060"/>
                </a:solidFill>
                <a:latin typeface="Arial Narrow" pitchFamily="34" charset="0"/>
              </a:rPr>
              <a:t>                                                               </a:t>
            </a:r>
            <a:r>
              <a:rPr lang="ru-RU" sz="1400" b="1" dirty="0">
                <a:solidFill>
                  <a:srgbClr val="002060"/>
                </a:solidFill>
                <a:latin typeface="Arial Narrow" pitchFamily="34" charset="0"/>
              </a:rPr>
              <a:t>Москва </a:t>
            </a:r>
            <a:r>
              <a:rPr lang="ru-RU" sz="1400" b="1" dirty="0" smtClean="0">
                <a:solidFill>
                  <a:srgbClr val="002060"/>
                </a:solidFill>
                <a:latin typeface="Arial Narrow" pitchFamily="34" charset="0"/>
              </a:rPr>
              <a:t>2021 </a:t>
            </a:r>
            <a:r>
              <a:rPr lang="ru-RU" sz="1400" b="1" dirty="0">
                <a:solidFill>
                  <a:srgbClr val="002060"/>
                </a:solidFill>
                <a:latin typeface="Arial Narrow" pitchFamily="34" charset="0"/>
              </a:rPr>
              <a:t>год</a:t>
            </a:r>
          </a:p>
        </p:txBody>
      </p:sp>
      <p:sp>
        <p:nvSpPr>
          <p:cNvPr id="8" name="Rectangle 2"/>
          <p:cNvSpPr>
            <a:spLocks noChangeArrowheads="1"/>
          </p:cNvSpPr>
          <p:nvPr/>
        </p:nvSpPr>
        <p:spPr bwMode="auto">
          <a:xfrm>
            <a:off x="4427984" y="4425404"/>
            <a:ext cx="3985084" cy="1415772"/>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..Я буду сегодня с тобой говорить,</a:t>
            </a:r>
            <a:b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br>
            <a: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товарищ и друг мой ленинградец,</a:t>
            </a:r>
            <a:b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br>
            <a: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о свете, который над нами горит,</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о нашей последней отраде. </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
            </a:r>
            <a:br>
              <a:rPr kumimoji="0" lang="ru-RU" altLang="ru-RU" sz="1400"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br>
            <a:r>
              <a:rPr lang="ru-RU" altLang="ru-RU" sz="1400" dirty="0" smtClean="0">
                <a:solidFill>
                  <a:srgbClr val="002060"/>
                </a:solidFill>
                <a:latin typeface="Arial" panose="020B0604020202020204" pitchFamily="34" charset="0"/>
                <a:cs typeface="Arial" panose="020B0604020202020204" pitchFamily="34" charset="0"/>
              </a:rPr>
              <a:t>Ольга </a:t>
            </a:r>
            <a:r>
              <a:rPr lang="ru-RU" altLang="ru-RU" sz="1400" dirty="0" err="1" smtClean="0">
                <a:solidFill>
                  <a:srgbClr val="002060"/>
                </a:solidFill>
                <a:latin typeface="Arial" panose="020B0604020202020204" pitchFamily="34" charset="0"/>
                <a:cs typeface="Arial" panose="020B0604020202020204" pitchFamily="34" charset="0"/>
              </a:rPr>
              <a:t>Берргольц</a:t>
            </a:r>
            <a:endParaRPr kumimoji="0" lang="ru-RU" altLang="ru-RU" sz="2000" b="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95309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3658418"/>
          </a:xfrm>
        </p:spPr>
        <p:txBody>
          <a:bodyPr>
            <a:normAutofit/>
          </a:bodyPr>
          <a:lstStyle/>
          <a:p>
            <a:r>
              <a:rPr lang="ru-RU" sz="2400" dirty="0" smtClean="0"/>
              <a:t>Движение этого вида транспорта, организованное фактически </a:t>
            </a:r>
            <a:r>
              <a:rPr lang="ru-RU" sz="2400" dirty="0"/>
              <a:t>на </a:t>
            </a:r>
            <a:r>
              <a:rPr lang="ru-RU" sz="2400" dirty="0" smtClean="0"/>
              <a:t>передовой </a:t>
            </a:r>
            <a:r>
              <a:rPr lang="ru-RU" sz="2400" dirty="0"/>
              <a:t>под носом у врага, стало </a:t>
            </a:r>
            <a:r>
              <a:rPr lang="ru-RU" sz="2400" dirty="0" smtClean="0"/>
              <a:t>ярчайшей иллюстрацией </a:t>
            </a:r>
            <a:r>
              <a:rPr lang="ru-RU" sz="2400" dirty="0"/>
              <a:t>Ленинграда как </a:t>
            </a:r>
            <a:r>
              <a:rPr lang="ru-RU" sz="2400" dirty="0" smtClean="0"/>
              <a:t>города-фронта</a:t>
            </a:r>
            <a:r>
              <a:rPr lang="ru-RU" sz="2400" dirty="0"/>
              <a:t>.  В память о </a:t>
            </a:r>
            <a:r>
              <a:rPr lang="ru-RU" sz="2400" dirty="0" smtClean="0"/>
              <a:t>нем в </a:t>
            </a:r>
            <a:r>
              <a:rPr lang="ru-RU" sz="2400" dirty="0"/>
              <a:t>2007 году </a:t>
            </a:r>
            <a:r>
              <a:rPr lang="ru-RU" sz="2400" dirty="0" smtClean="0"/>
              <a:t>в городе Санкт-Петербург был </a:t>
            </a:r>
            <a:r>
              <a:rPr lang="ru-RU" sz="2400" dirty="0"/>
              <a:t>установлен </a:t>
            </a:r>
            <a:r>
              <a:rPr lang="ru-RU" sz="2400" dirty="0" smtClean="0"/>
              <a:t>памятник.</a:t>
            </a:r>
            <a:r>
              <a:rPr lang="ru-RU" sz="2400" dirty="0"/>
              <a:t>  </a:t>
            </a:r>
            <a:r>
              <a:rPr lang="ru-RU" sz="2400" dirty="0" smtClean="0"/>
              <a:t>Назовите этот вид транспорта.</a:t>
            </a:r>
            <a:endParaRPr lang="ru-RU" sz="2400" dirty="0"/>
          </a:p>
        </p:txBody>
      </p:sp>
    </p:spTree>
    <p:extLst>
      <p:ext uri="{BB962C8B-B14F-4D97-AF65-F5344CB8AC3E}">
        <p14:creationId xmlns:p14="http://schemas.microsoft.com/office/powerpoint/2010/main" val="534543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2088232"/>
          </a:xfrm>
        </p:spPr>
        <p:txBody>
          <a:bodyPr>
            <a:normAutofit/>
          </a:bodyPr>
          <a:lstStyle/>
          <a:p>
            <a:r>
              <a:rPr lang="ru-RU" sz="2400" b="1" dirty="0" smtClean="0"/>
              <a:t>Ленинградский </a:t>
            </a:r>
            <a:r>
              <a:rPr lang="ru-RU" sz="2400" b="1" dirty="0"/>
              <a:t>трамвай </a:t>
            </a:r>
            <a:r>
              <a:rPr lang="ru-RU" sz="2400" dirty="0"/>
              <a:t>стал полноправным участником обороны города, не только перевозя людей и грузы, но и «своим телом» на баррикадах защищая дорожное полотно нынешнего Петергофского шоссе от вражеского вторжения</a:t>
            </a:r>
            <a:r>
              <a:rPr lang="ru-RU" sz="2400" dirty="0" smtClean="0"/>
              <a:t>.</a:t>
            </a:r>
            <a:r>
              <a:rPr lang="ru-RU" sz="2200" dirty="0" smtClean="0"/>
              <a:t/>
            </a:r>
            <a:br>
              <a:rPr lang="ru-RU" sz="2200" dirty="0" smtClean="0"/>
            </a:br>
            <a:endParaRPr lang="ru-RU" dirty="0"/>
          </a:p>
        </p:txBody>
      </p:sp>
      <p:pic>
        <p:nvPicPr>
          <p:cNvPr id="11266" name="Picture 2" descr="https://peterburg.guide/wp-content/uploads/2019/02/img_5c73d957946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7184982" cy="43353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324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a:bodyPr>
          <a:lstStyle/>
          <a:p>
            <a:r>
              <a:rPr lang="ru-RU" sz="2400" dirty="0" smtClean="0"/>
              <a:t>8 сентября 2016 года на Васильевском острове города Санкт-Петербурга появился памятник,</a:t>
            </a:r>
            <a:r>
              <a:rPr lang="ru-RU" sz="2400" dirty="0"/>
              <a:t> </a:t>
            </a:r>
            <a:r>
              <a:rPr lang="ru-RU" sz="2400" dirty="0" smtClean="0"/>
              <a:t>спроектированный </a:t>
            </a:r>
            <a:r>
              <a:rPr lang="ru-RU" sz="2400" dirty="0"/>
              <a:t>по всем правилам </a:t>
            </a:r>
            <a:r>
              <a:rPr lang="ru-RU" sz="2400" dirty="0" err="1"/>
              <a:t>гномоники</a:t>
            </a:r>
            <a:r>
              <a:rPr lang="ru-RU" sz="2400" dirty="0" smtClean="0"/>
              <a:t> и посвященный блокадным дням. </a:t>
            </a:r>
            <a:br>
              <a:rPr lang="ru-RU" sz="2400" dirty="0" smtClean="0"/>
            </a:br>
            <a:r>
              <a:rPr lang="ru-RU" sz="2400" dirty="0" smtClean="0"/>
              <a:t>Как называется этот памятник?</a:t>
            </a:r>
            <a:endParaRPr lang="ru-RU" sz="2400" dirty="0"/>
          </a:p>
        </p:txBody>
      </p:sp>
      <p:pic>
        <p:nvPicPr>
          <p:cNvPr id="12290" name="Picture 2" descr="https://i05.fotocdn.net/s119/d2d76b27a6802e3b/public_pin_l/2719826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48880"/>
            <a:ext cx="5544615" cy="415846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31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229600" cy="1872208"/>
          </a:xfrm>
        </p:spPr>
        <p:txBody>
          <a:bodyPr>
            <a:noAutofit/>
          </a:bodyPr>
          <a:lstStyle/>
          <a:p>
            <a:r>
              <a:rPr lang="ru-RU" sz="2400" dirty="0" smtClean="0"/>
              <a:t>Памятник </a:t>
            </a:r>
            <a:r>
              <a:rPr lang="ru-RU" sz="2400" b="1" dirty="0" smtClean="0"/>
              <a:t>«Солнечные часы» </a:t>
            </a:r>
            <a:r>
              <a:rPr lang="ru-RU" sz="2400" dirty="0" smtClean="0"/>
              <a:t>установлен  </a:t>
            </a:r>
            <a:r>
              <a:rPr lang="ru-RU" sz="2400" dirty="0"/>
              <a:t>в память о фанерных солнечных часах, </a:t>
            </a:r>
            <a:r>
              <a:rPr lang="ru-RU" sz="2400" dirty="0" smtClean="0"/>
              <a:t>созданных </a:t>
            </a:r>
            <a:r>
              <a:rPr lang="ru-RU" sz="2400" dirty="0"/>
              <a:t>весной 1943 года на Большом проспекте Васильевского острова по проекту профессора астрономии Василия Иосифовича </a:t>
            </a:r>
            <a:r>
              <a:rPr lang="ru-RU" sz="2400" dirty="0" smtClean="0"/>
              <a:t>Прянишникова.</a:t>
            </a:r>
            <a:r>
              <a:rPr lang="ru-RU" sz="2400" dirty="0"/>
              <a:t> </a:t>
            </a:r>
          </a:p>
        </p:txBody>
      </p:sp>
      <p:pic>
        <p:nvPicPr>
          <p:cNvPr id="13314" name="Picture 2" descr="Блокадные гномоны. История появления солнечных часов на Васильевском острове | Блокадные солнечные часы на Васильевском острове. Фото Р. Мазелева, ЛенТАСС, 1943 г. РЕПРОДУКЦИЯ. ФОТО АВТО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73" y="2159874"/>
            <a:ext cx="4503626" cy="300241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88024" y="2180656"/>
            <a:ext cx="4067944" cy="3277820"/>
          </a:xfrm>
          <a:prstGeom prst="rect">
            <a:avLst/>
          </a:prstGeom>
        </p:spPr>
        <p:txBody>
          <a:bodyPr wrap="square">
            <a:spAutoFit/>
          </a:bodyPr>
          <a:lstStyle/>
          <a:p>
            <a:pPr marL="457200">
              <a:lnSpc>
                <a:spcPct val="115000"/>
              </a:lnSpc>
              <a:spcAft>
                <a:spcPts val="0"/>
              </a:spcAf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Солнечные часы были сделаны из простых из досок и фанеры, но спроектированы по всем правилам </a:t>
            </a:r>
            <a:r>
              <a:rPr lang="ru-RU"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гномоники</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науки о построении солнечных часов. Возле них всегда было много народа: здесь обсуждали новости с фронта, назначали встречи... </a:t>
            </a:r>
          </a:p>
        </p:txBody>
      </p:sp>
      <p:sp>
        <p:nvSpPr>
          <p:cNvPr id="5" name="Прямоугольник 4"/>
          <p:cNvSpPr/>
          <p:nvPr/>
        </p:nvSpPr>
        <p:spPr>
          <a:xfrm>
            <a:off x="118771" y="5443290"/>
            <a:ext cx="8125637" cy="1485343"/>
          </a:xfrm>
          <a:prstGeom prst="rect">
            <a:avLst/>
          </a:prstGeom>
        </p:spPr>
        <p:txBody>
          <a:bodyPr wrap="square">
            <a:spAutoFit/>
          </a:bodyPr>
          <a:lstStyle/>
          <a:p>
            <a:pPr marL="457200">
              <a:lnSpc>
                <a:spcPct val="115000"/>
              </a:lnSpc>
              <a:spcAft>
                <a:spcPts val="0"/>
              </a:spcAf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Ленинградцы сверяли свои часы с солнечным временем в том числе и потому, что во время блокады практически все городские циферблаты не действовали: они пострадали от артобстрелов и бомбежек.</a:t>
            </a:r>
          </a:p>
        </p:txBody>
      </p:sp>
    </p:spTree>
    <p:extLst>
      <p:ext uri="{BB962C8B-B14F-4D97-AF65-F5344CB8AC3E}">
        <p14:creationId xmlns:p14="http://schemas.microsoft.com/office/powerpoint/2010/main" val="3720517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82554"/>
          </a:xfrm>
        </p:spPr>
        <p:txBody>
          <a:bodyPr>
            <a:normAutofit/>
          </a:bodyPr>
          <a:lstStyle/>
          <a:p>
            <a:r>
              <a:rPr lang="ru-RU" sz="2400" dirty="0" smtClean="0"/>
              <a:t>Актриса Янина </a:t>
            </a:r>
            <a:r>
              <a:rPr lang="ru-RU" sz="2400" dirty="0" err="1" smtClean="0"/>
              <a:t>Жеймо</a:t>
            </a:r>
            <a:r>
              <a:rPr lang="ru-RU" sz="2400" dirty="0" smtClean="0"/>
              <a:t> днём снималась </a:t>
            </a:r>
            <a:r>
              <a:rPr lang="ru-RU" sz="2400" dirty="0"/>
              <a:t>в агитационных </a:t>
            </a:r>
            <a:r>
              <a:rPr lang="ru-RU" sz="2400" dirty="0" smtClean="0"/>
              <a:t>фильмах блокадного Ленинграда, </a:t>
            </a:r>
            <a:r>
              <a:rPr lang="ru-RU" sz="2400" dirty="0"/>
              <a:t>вечером дежурила на крыше </a:t>
            </a:r>
            <a:r>
              <a:rPr lang="ru-RU" sz="2400" dirty="0" smtClean="0"/>
              <a:t>киностудии</a:t>
            </a:r>
            <a:r>
              <a:rPr lang="ru-RU" sz="2400" dirty="0"/>
              <a:t>, гасила зажигательные бомбы. </a:t>
            </a:r>
            <a:r>
              <a:rPr lang="ru-RU" sz="2400" dirty="0" smtClean="0"/>
              <a:t/>
            </a:r>
            <a:br>
              <a:rPr lang="ru-RU" sz="2400" dirty="0" smtClean="0"/>
            </a:br>
            <a:r>
              <a:rPr lang="ru-RU" sz="2400" dirty="0" smtClean="0"/>
              <a:t>В 1947 году она стала главной героиней киносказки, любимицей всех детей Советского Союза. </a:t>
            </a:r>
            <a:br>
              <a:rPr lang="ru-RU" sz="2400" dirty="0" smtClean="0"/>
            </a:br>
            <a:r>
              <a:rPr lang="ru-RU" sz="2400" dirty="0" smtClean="0"/>
              <a:t>Назовите эту сказку.</a:t>
            </a:r>
            <a:endParaRPr lang="ru-RU" sz="2400" dirty="0"/>
          </a:p>
        </p:txBody>
      </p:sp>
    </p:spTree>
    <p:extLst>
      <p:ext uri="{BB962C8B-B14F-4D97-AF65-F5344CB8AC3E}">
        <p14:creationId xmlns:p14="http://schemas.microsoft.com/office/powerpoint/2010/main" val="394238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«Золушка»</a:t>
            </a:r>
            <a:endParaRPr lang="ru-RU" sz="2400" b="1" dirty="0"/>
          </a:p>
        </p:txBody>
      </p:sp>
      <p:pic>
        <p:nvPicPr>
          <p:cNvPr id="3074" name="Picture 2" descr="https://img.7ya.ru/pub/img/26360/5ce0192a370f2c88278b45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5812259" cy="459814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08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88840"/>
            <a:ext cx="8229600" cy="2232248"/>
          </a:xfrm>
        </p:spPr>
        <p:txBody>
          <a:bodyPr>
            <a:normAutofit/>
          </a:bodyPr>
          <a:lstStyle/>
          <a:p>
            <a:r>
              <a:rPr lang="ru-RU" dirty="0" smtClean="0"/>
              <a:t> </a:t>
            </a:r>
            <a:r>
              <a:rPr lang="ru-RU" sz="2400" b="1" dirty="0" smtClean="0"/>
              <a:t>«Никто не забыт, ничто не забыто» </a:t>
            </a:r>
            <a:r>
              <a:rPr lang="ru-RU" sz="2400" dirty="0" smtClean="0"/>
              <a:t/>
            </a:r>
            <a:br>
              <a:rPr lang="ru-RU" sz="2400" dirty="0" smtClean="0"/>
            </a:br>
            <a:r>
              <a:rPr lang="ru-RU" sz="2400" dirty="0" smtClean="0"/>
              <a:t>Автора этих строк называли «голосом надежды блокадного Ленинграда», «блокадной музой Ленинграда». </a:t>
            </a:r>
            <a:br>
              <a:rPr lang="ru-RU" sz="2400" dirty="0" smtClean="0"/>
            </a:br>
            <a:r>
              <a:rPr lang="ru-RU" sz="2400" dirty="0" smtClean="0"/>
              <a:t>Назовите ее имя. </a:t>
            </a:r>
            <a:endParaRPr lang="ru-RU" sz="2400" dirty="0"/>
          </a:p>
        </p:txBody>
      </p:sp>
    </p:spTree>
    <p:extLst>
      <p:ext uri="{BB962C8B-B14F-4D97-AF65-F5344CB8AC3E}">
        <p14:creationId xmlns:p14="http://schemas.microsoft.com/office/powerpoint/2010/main" val="1838024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Autofit/>
          </a:bodyPr>
          <a:lstStyle/>
          <a:p>
            <a:r>
              <a:rPr lang="ru-RU" sz="2400" b="1" dirty="0" smtClean="0"/>
              <a:t>Поэтесса </a:t>
            </a:r>
            <a:r>
              <a:rPr lang="ru-RU" sz="2400" b="1" dirty="0" err="1" smtClean="0"/>
              <a:t>О́льга</a:t>
            </a:r>
            <a:r>
              <a:rPr lang="ru-RU" sz="2400" b="1" dirty="0" smtClean="0"/>
              <a:t> </a:t>
            </a:r>
            <a:r>
              <a:rPr lang="ru-RU" sz="2400" b="1" dirty="0"/>
              <a:t>Фёдоровна </a:t>
            </a:r>
            <a:r>
              <a:rPr lang="ru-RU" sz="2400" b="1" dirty="0" err="1" smtClean="0"/>
              <a:t>Бергго́льц</a:t>
            </a:r>
            <a:r>
              <a:rPr lang="ru-RU" sz="2400" b="1" dirty="0" smtClean="0"/>
              <a:t>.</a:t>
            </a:r>
            <a:r>
              <a:rPr lang="ru-RU" sz="2400" dirty="0"/>
              <a:t> Все дни блокады Ольга </a:t>
            </a:r>
            <a:r>
              <a:rPr lang="ru-RU" sz="2400" dirty="0" err="1" smtClean="0"/>
              <a:t>Берггольц</a:t>
            </a:r>
            <a:r>
              <a:rPr lang="ru-RU" sz="2400" dirty="0"/>
              <a:t> </a:t>
            </a:r>
            <a:r>
              <a:rPr lang="ru-RU" sz="2400" dirty="0" smtClean="0"/>
              <a:t>работала </a:t>
            </a:r>
            <a:r>
              <a:rPr lang="ru-RU" sz="2400" dirty="0"/>
              <a:t>на Ленинградском радио</a:t>
            </a:r>
            <a:r>
              <a:rPr lang="ru-RU" sz="2400" dirty="0" smtClean="0"/>
              <a:t>.</a:t>
            </a:r>
            <a:br>
              <a:rPr lang="ru-RU" sz="2400" dirty="0" smtClean="0"/>
            </a:br>
            <a:r>
              <a:rPr lang="ru-RU" sz="2400" dirty="0" smtClean="0"/>
              <a:t> Её </a:t>
            </a:r>
            <a:r>
              <a:rPr lang="ru-RU" sz="2400" dirty="0"/>
              <a:t>голоса ждали измученные, но непокоренные ленинградцы. </a:t>
            </a:r>
            <a:r>
              <a:rPr lang="ru-RU" sz="2400" dirty="0" smtClean="0"/>
              <a:t>Поразительные </a:t>
            </a:r>
            <a:r>
              <a:rPr lang="ru-RU" sz="2400" dirty="0"/>
              <a:t>выступления </a:t>
            </a:r>
            <a:r>
              <a:rPr lang="ru-RU" sz="2400" dirty="0" smtClean="0"/>
              <a:t>О. </a:t>
            </a:r>
            <a:r>
              <a:rPr lang="ru-RU" sz="2400" dirty="0" err="1" smtClean="0"/>
              <a:t>Берггольц</a:t>
            </a:r>
            <a:r>
              <a:rPr lang="ru-RU" sz="2400" dirty="0" smtClean="0"/>
              <a:t> </a:t>
            </a:r>
            <a:r>
              <a:rPr lang="ru-RU" sz="2400" dirty="0"/>
              <a:t>имели такую силу, что враги внесли ее в список советских людей, которые должны быть расстреляны сразу после взятия </a:t>
            </a:r>
            <a:r>
              <a:rPr lang="ru-RU" sz="2400" dirty="0" smtClean="0"/>
              <a:t>Ленинграда. </a:t>
            </a:r>
            <a:endParaRPr lang="ru-RU" sz="2400" dirty="0"/>
          </a:p>
        </p:txBody>
      </p:sp>
      <p:pic>
        <p:nvPicPr>
          <p:cNvPr id="4" name="Picture 2" descr="Ольга Берггольц - голос надежды блокадного Ленинград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3068960"/>
            <a:ext cx="2615531" cy="358541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795042" y="4077072"/>
            <a:ext cx="6348957" cy="1323439"/>
          </a:xfrm>
          <a:prstGeom prst="rect">
            <a:avLst/>
          </a:prstGeom>
        </p:spPr>
        <p:txBody>
          <a:bodyPr wrap="square">
            <a:spAutoFit/>
          </a:bodyPr>
          <a:lstStyle/>
          <a:p>
            <a:r>
              <a:rPr lang="ru-RU" sz="2000" dirty="0">
                <a:solidFill>
                  <a:srgbClr val="002060"/>
                </a:solidFill>
                <a:latin typeface="Times New Roman" panose="02020603050405020304" pitchFamily="18" charset="0"/>
                <a:cs typeface="Times New Roman" panose="02020603050405020304" pitchFamily="18" charset="0"/>
              </a:rPr>
              <a:t>Их имен благородных мы здесь перечислить не сможем.</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Так их много под вечной охраной гранита.</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Но знай, внимающий этим камням,</a:t>
            </a:r>
            <a:br>
              <a:rPr lang="ru-RU" sz="2000"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Никто не забыт и ничто не забыто.</a:t>
            </a:r>
          </a:p>
        </p:txBody>
      </p:sp>
    </p:spTree>
    <p:extLst>
      <p:ext uri="{BB962C8B-B14F-4D97-AF65-F5344CB8AC3E}">
        <p14:creationId xmlns:p14="http://schemas.microsoft.com/office/powerpoint/2010/main" val="3072079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04864"/>
            <a:ext cx="8229600" cy="1786210"/>
          </a:xfrm>
        </p:spPr>
        <p:txBody>
          <a:bodyPr>
            <a:normAutofit fontScale="90000"/>
          </a:bodyPr>
          <a:lstStyle/>
          <a:p>
            <a:pPr lvl="0"/>
            <a:r>
              <a:rPr lang="ru-RU" sz="2700" dirty="0" smtClean="0"/>
              <a:t>Ленинградцы </a:t>
            </a:r>
            <a:r>
              <a:rPr lang="ru-RU" sz="2700" dirty="0"/>
              <a:t>считали, что этим событием они нанесли сильнейший удар по немцам, даже сильнее бомбёжки. </a:t>
            </a:r>
            <a:r>
              <a:rPr lang="ru-RU" sz="2700" dirty="0" smtClean="0"/>
              <a:t/>
            </a:r>
            <a:br>
              <a:rPr lang="ru-RU" sz="2700" dirty="0" smtClean="0"/>
            </a:br>
            <a:r>
              <a:rPr lang="ru-RU" sz="2700" dirty="0" smtClean="0"/>
              <a:t>Какое </a:t>
            </a:r>
            <a:r>
              <a:rPr lang="ru-RU" sz="2700" dirty="0"/>
              <a:t>спортивное событие произошло в </a:t>
            </a:r>
            <a:r>
              <a:rPr lang="ru-RU" sz="2700" dirty="0" smtClean="0"/>
              <a:t>блокадном </a:t>
            </a:r>
            <a:r>
              <a:rPr lang="ru-RU" sz="2700" dirty="0"/>
              <a:t>Ленинграде </a:t>
            </a:r>
            <a:r>
              <a:rPr lang="ru-RU" sz="2700" dirty="0" smtClean="0"/>
              <a:t>31 мая </a:t>
            </a:r>
            <a:r>
              <a:rPr lang="ru-RU" sz="2700" dirty="0"/>
              <a:t>1942 года? </a:t>
            </a:r>
            <a:r>
              <a:rPr lang="ru-RU" dirty="0"/>
              <a:t/>
            </a:r>
            <a:br>
              <a:rPr lang="ru-RU" dirty="0"/>
            </a:br>
            <a:endParaRPr lang="ru-RU" dirty="0"/>
          </a:p>
        </p:txBody>
      </p:sp>
    </p:spTree>
    <p:extLst>
      <p:ext uri="{BB962C8B-B14F-4D97-AF65-F5344CB8AC3E}">
        <p14:creationId xmlns:p14="http://schemas.microsoft.com/office/powerpoint/2010/main" val="3965088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016224"/>
          </a:xfrm>
        </p:spPr>
        <p:txBody>
          <a:bodyPr>
            <a:noAutofit/>
          </a:bodyPr>
          <a:lstStyle/>
          <a:p>
            <a:r>
              <a:rPr lang="ru-RU" sz="2400" dirty="0"/>
              <a:t/>
            </a:r>
            <a:br>
              <a:rPr lang="ru-RU" sz="2400" dirty="0"/>
            </a:br>
            <a:r>
              <a:rPr lang="ru-RU" sz="2400" dirty="0"/>
              <a:t>31 </a:t>
            </a:r>
            <a:r>
              <a:rPr lang="ru-RU" sz="2400" dirty="0" smtClean="0"/>
              <a:t>мая 1942 года </a:t>
            </a:r>
            <a:r>
              <a:rPr lang="ru-RU" sz="2400" dirty="0"/>
              <a:t>в </a:t>
            </a:r>
            <a:r>
              <a:rPr lang="ru-RU" sz="2400" dirty="0" smtClean="0"/>
              <a:t>осаждённом </a:t>
            </a:r>
            <a:r>
              <a:rPr lang="ru-RU" sz="2400" dirty="0"/>
              <a:t>городе прошёл футбольный матч между командой Ленинградского металлического завода и «Динамо». Этот матч опроверг все доводы фашистской пропаганды – город не просто жил, он ещё и играл </a:t>
            </a:r>
            <a:r>
              <a:rPr lang="ru-RU" sz="2400" dirty="0" smtClean="0"/>
              <a:t>в футбол</a:t>
            </a:r>
            <a:r>
              <a:rPr lang="ru-RU" sz="2400" dirty="0"/>
              <a:t>.</a:t>
            </a:r>
            <a:br>
              <a:rPr lang="ru-RU" sz="2400" dirty="0"/>
            </a:br>
            <a:endParaRPr lang="ru-RU" sz="2400" dirty="0"/>
          </a:p>
        </p:txBody>
      </p:sp>
      <p:pic>
        <p:nvPicPr>
          <p:cNvPr id="6146" name="Picture 2" descr="Футболисты блокадного Ленингра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92896"/>
            <a:ext cx="6667500" cy="384810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48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79512" y="306300"/>
            <a:ext cx="2736304" cy="1080120"/>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FFFF00"/>
              </a:solidFill>
            </a:endParaRPr>
          </a:p>
          <a:p>
            <a:pPr algn="ctr"/>
            <a:endParaRPr lang="ru-RU" sz="2400" b="1" dirty="0" smtClean="0">
              <a:solidFill>
                <a:srgbClr val="FFFF00"/>
              </a:solidFill>
            </a:endParaRPr>
          </a:p>
          <a:p>
            <a:pPr algn="ctr"/>
            <a:r>
              <a:rPr lang="ru-RU" sz="2400" b="1" dirty="0" smtClean="0">
                <a:solidFill>
                  <a:srgbClr val="FF0000"/>
                </a:solidFill>
                <a:latin typeface="Times New Roman" panose="02020603050405020304" pitchFamily="18" charset="0"/>
                <a:cs typeface="Times New Roman" panose="02020603050405020304" pitchFamily="18" charset="0"/>
              </a:rPr>
              <a:t>Оборона</a:t>
            </a:r>
          </a:p>
          <a:p>
            <a:pPr algn="ctr"/>
            <a:endParaRPr lang="ru-RU" sz="2400" b="1" dirty="0">
              <a:solidFill>
                <a:srgbClr val="FFFF00"/>
              </a:solidFill>
            </a:endParaRPr>
          </a:p>
        </p:txBody>
      </p:sp>
      <p:sp>
        <p:nvSpPr>
          <p:cNvPr id="9" name="Скругленный прямоугольник 8"/>
          <p:cNvSpPr/>
          <p:nvPr/>
        </p:nvSpPr>
        <p:spPr>
          <a:xfrm>
            <a:off x="179512" y="1678106"/>
            <a:ext cx="2736304" cy="1080120"/>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Памятники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179512" y="2947132"/>
            <a:ext cx="2736304" cy="108012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FF0000"/>
                </a:solidFill>
                <a:latin typeface="Times New Roman" panose="02020603050405020304" pitchFamily="18" charset="0"/>
                <a:cs typeface="Times New Roman" panose="02020603050405020304" pitchFamily="18" charset="0"/>
              </a:rPr>
              <a:t>Г</a:t>
            </a:r>
            <a:r>
              <a:rPr lang="ru-RU" sz="2400" b="1" dirty="0" smtClean="0">
                <a:solidFill>
                  <a:srgbClr val="FF0000"/>
                </a:solidFill>
                <a:latin typeface="Times New Roman" panose="02020603050405020304" pitchFamily="18" charset="0"/>
                <a:cs typeface="Times New Roman" panose="02020603050405020304" pitchFamily="18" charset="0"/>
              </a:rPr>
              <a:t>ород жив</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79512" y="4274693"/>
            <a:ext cx="2736304" cy="1080120"/>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a:p>
            <a:pPr algn="ctr"/>
            <a:r>
              <a:rPr lang="ru-RU" sz="2400" b="1" dirty="0" smtClean="0">
                <a:solidFill>
                  <a:srgbClr val="FF0000"/>
                </a:solidFill>
                <a:latin typeface="Times New Roman" panose="02020603050405020304" pitchFamily="18" charset="0"/>
                <a:cs typeface="Times New Roman" panose="02020603050405020304" pitchFamily="18" charset="0"/>
              </a:rPr>
              <a:t>Украденное детство</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79512" y="5517232"/>
            <a:ext cx="2736304" cy="1152128"/>
          </a:xfrm>
          <a:prstGeom prst="round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Надо выжить</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95" name="Прямоугольник 194">
            <a:hlinkClick r:id="rId7" action="ppaction://hlinksldjump"/>
          </p:cNvPr>
          <p:cNvSpPr/>
          <p:nvPr/>
        </p:nvSpPr>
        <p:spPr>
          <a:xfrm>
            <a:off x="3338512" y="466320"/>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100</a:t>
            </a:r>
            <a:endParaRPr lang="ru-RU" sz="2400" b="1" dirty="0">
              <a:solidFill>
                <a:schemeClr val="tx2">
                  <a:lumMod val="75000"/>
                </a:schemeClr>
              </a:solidFill>
            </a:endParaRPr>
          </a:p>
        </p:txBody>
      </p:sp>
      <p:sp>
        <p:nvSpPr>
          <p:cNvPr id="196" name="Прямоугольник 195">
            <a:hlinkClick r:id="rId8" action="ppaction://hlinksldjump"/>
          </p:cNvPr>
          <p:cNvSpPr/>
          <p:nvPr/>
        </p:nvSpPr>
        <p:spPr>
          <a:xfrm>
            <a:off x="4507132" y="466320"/>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200</a:t>
            </a:r>
            <a:endParaRPr lang="ru-RU" sz="2400" b="1" dirty="0">
              <a:solidFill>
                <a:schemeClr val="tx2">
                  <a:lumMod val="75000"/>
                </a:schemeClr>
              </a:solidFill>
            </a:endParaRPr>
          </a:p>
        </p:txBody>
      </p:sp>
      <p:sp>
        <p:nvSpPr>
          <p:cNvPr id="197" name="Прямоугольник 196">
            <a:hlinkClick r:id="rId9" action="ppaction://hlinksldjump"/>
          </p:cNvPr>
          <p:cNvSpPr/>
          <p:nvPr/>
        </p:nvSpPr>
        <p:spPr>
          <a:xfrm>
            <a:off x="5675752" y="485714"/>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300</a:t>
            </a:r>
            <a:endParaRPr lang="ru-RU" sz="2400" b="1" dirty="0">
              <a:solidFill>
                <a:schemeClr val="tx2">
                  <a:lumMod val="75000"/>
                </a:schemeClr>
              </a:solidFill>
            </a:endParaRPr>
          </a:p>
        </p:txBody>
      </p:sp>
      <p:sp>
        <p:nvSpPr>
          <p:cNvPr id="198" name="Прямоугольник 197">
            <a:hlinkClick r:id="rId10" action="ppaction://hlinksldjump"/>
          </p:cNvPr>
          <p:cNvSpPr/>
          <p:nvPr/>
        </p:nvSpPr>
        <p:spPr>
          <a:xfrm>
            <a:off x="6876528" y="450316"/>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400</a:t>
            </a:r>
            <a:endParaRPr lang="ru-RU" sz="2400" b="1" dirty="0">
              <a:solidFill>
                <a:schemeClr val="tx2">
                  <a:lumMod val="75000"/>
                </a:schemeClr>
              </a:solidFill>
            </a:endParaRPr>
          </a:p>
        </p:txBody>
      </p:sp>
      <p:sp>
        <p:nvSpPr>
          <p:cNvPr id="199" name="Прямоугольник 198">
            <a:hlinkClick r:id="rId11" action="ppaction://hlinksldjump"/>
          </p:cNvPr>
          <p:cNvSpPr/>
          <p:nvPr/>
        </p:nvSpPr>
        <p:spPr>
          <a:xfrm>
            <a:off x="8109460" y="451572"/>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500</a:t>
            </a:r>
            <a:endParaRPr lang="ru-RU" sz="2400" b="1" dirty="0">
              <a:solidFill>
                <a:schemeClr val="tx2">
                  <a:lumMod val="75000"/>
                </a:schemeClr>
              </a:solidFill>
            </a:endParaRPr>
          </a:p>
        </p:txBody>
      </p:sp>
      <p:sp>
        <p:nvSpPr>
          <p:cNvPr id="200" name="Прямоугольник 199">
            <a:hlinkClick r:id="rId12" action="ppaction://hlinksldjump"/>
          </p:cNvPr>
          <p:cNvSpPr/>
          <p:nvPr/>
        </p:nvSpPr>
        <p:spPr>
          <a:xfrm>
            <a:off x="3338512" y="1822122"/>
            <a:ext cx="842392" cy="779335"/>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100</a:t>
            </a:r>
            <a:endParaRPr lang="ru-RU" sz="2400" b="1" dirty="0">
              <a:solidFill>
                <a:schemeClr val="tx2">
                  <a:lumMod val="75000"/>
                </a:schemeClr>
              </a:solidFill>
            </a:endParaRPr>
          </a:p>
        </p:txBody>
      </p:sp>
      <p:sp>
        <p:nvSpPr>
          <p:cNvPr id="201" name="Прямоугольник 200">
            <a:hlinkClick r:id="rId13" action="ppaction://hlinksldjump"/>
          </p:cNvPr>
          <p:cNvSpPr/>
          <p:nvPr/>
        </p:nvSpPr>
        <p:spPr>
          <a:xfrm>
            <a:off x="4507132" y="1822122"/>
            <a:ext cx="842392" cy="779335"/>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200</a:t>
            </a:r>
            <a:endParaRPr lang="ru-RU" sz="2400" b="1" dirty="0">
              <a:solidFill>
                <a:schemeClr val="tx2">
                  <a:lumMod val="75000"/>
                </a:schemeClr>
              </a:solidFill>
            </a:endParaRPr>
          </a:p>
        </p:txBody>
      </p:sp>
      <p:sp>
        <p:nvSpPr>
          <p:cNvPr id="202" name="Прямоугольник 201">
            <a:hlinkClick r:id="rId14" action="ppaction://hlinksldjump"/>
          </p:cNvPr>
          <p:cNvSpPr/>
          <p:nvPr/>
        </p:nvSpPr>
        <p:spPr>
          <a:xfrm>
            <a:off x="5675752" y="1809369"/>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300</a:t>
            </a:r>
            <a:endParaRPr lang="ru-RU" sz="2400" b="1" dirty="0">
              <a:solidFill>
                <a:schemeClr val="tx2">
                  <a:lumMod val="75000"/>
                </a:schemeClr>
              </a:solidFill>
            </a:endParaRPr>
          </a:p>
        </p:txBody>
      </p:sp>
      <p:sp>
        <p:nvSpPr>
          <p:cNvPr id="203" name="Прямоугольник 202">
            <a:hlinkClick r:id="rId15" action="ppaction://hlinksldjump"/>
          </p:cNvPr>
          <p:cNvSpPr/>
          <p:nvPr/>
        </p:nvSpPr>
        <p:spPr>
          <a:xfrm>
            <a:off x="6896711" y="1822122"/>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400</a:t>
            </a:r>
            <a:endParaRPr lang="ru-RU" sz="2400" b="1" dirty="0">
              <a:solidFill>
                <a:schemeClr val="tx2">
                  <a:lumMod val="75000"/>
                </a:schemeClr>
              </a:solidFill>
            </a:endParaRPr>
          </a:p>
        </p:txBody>
      </p:sp>
      <p:sp>
        <p:nvSpPr>
          <p:cNvPr id="204" name="Прямоугольник 203">
            <a:hlinkClick r:id="rId16" action="ppaction://hlinksldjump"/>
          </p:cNvPr>
          <p:cNvSpPr/>
          <p:nvPr/>
        </p:nvSpPr>
        <p:spPr>
          <a:xfrm>
            <a:off x="8143222" y="1822122"/>
            <a:ext cx="850942" cy="779335"/>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500</a:t>
            </a:r>
            <a:endParaRPr lang="ru-RU" sz="2400" b="1" dirty="0">
              <a:solidFill>
                <a:schemeClr val="tx2">
                  <a:lumMod val="75000"/>
                </a:schemeClr>
              </a:solidFill>
            </a:endParaRPr>
          </a:p>
        </p:txBody>
      </p:sp>
      <p:sp>
        <p:nvSpPr>
          <p:cNvPr id="205" name="Прямоугольник 204">
            <a:hlinkClick r:id="rId17" action="ppaction://hlinksldjump"/>
          </p:cNvPr>
          <p:cNvSpPr/>
          <p:nvPr/>
        </p:nvSpPr>
        <p:spPr>
          <a:xfrm>
            <a:off x="3292545" y="304840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100</a:t>
            </a:r>
            <a:endParaRPr lang="ru-RU" sz="2400" b="1" dirty="0">
              <a:solidFill>
                <a:schemeClr val="tx2">
                  <a:lumMod val="75000"/>
                </a:schemeClr>
              </a:solidFill>
            </a:endParaRPr>
          </a:p>
        </p:txBody>
      </p:sp>
      <p:sp>
        <p:nvSpPr>
          <p:cNvPr id="206" name="Прямоугольник 205">
            <a:hlinkClick r:id="rId18" action="ppaction://hlinksldjump"/>
          </p:cNvPr>
          <p:cNvSpPr/>
          <p:nvPr/>
        </p:nvSpPr>
        <p:spPr>
          <a:xfrm>
            <a:off x="4494966" y="304840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200</a:t>
            </a:r>
            <a:endParaRPr lang="ru-RU" sz="2400" b="1" dirty="0">
              <a:solidFill>
                <a:schemeClr val="tx2">
                  <a:lumMod val="75000"/>
                </a:schemeClr>
              </a:solidFill>
            </a:endParaRPr>
          </a:p>
        </p:txBody>
      </p:sp>
      <p:sp>
        <p:nvSpPr>
          <p:cNvPr id="207" name="Прямоугольник 206">
            <a:hlinkClick r:id="rId19" action="ppaction://hlinksldjump"/>
          </p:cNvPr>
          <p:cNvSpPr/>
          <p:nvPr/>
        </p:nvSpPr>
        <p:spPr>
          <a:xfrm>
            <a:off x="5674107" y="3059249"/>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300</a:t>
            </a:r>
            <a:endParaRPr lang="ru-RU" sz="2400" b="1" dirty="0">
              <a:solidFill>
                <a:schemeClr val="tx2">
                  <a:lumMod val="75000"/>
                </a:schemeClr>
              </a:solidFill>
            </a:endParaRPr>
          </a:p>
        </p:txBody>
      </p:sp>
      <p:sp>
        <p:nvSpPr>
          <p:cNvPr id="208" name="Прямоугольник 207">
            <a:hlinkClick r:id="rId20" action="ppaction://hlinksldjump"/>
          </p:cNvPr>
          <p:cNvSpPr/>
          <p:nvPr/>
        </p:nvSpPr>
        <p:spPr>
          <a:xfrm>
            <a:off x="6893228" y="3059249"/>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400</a:t>
            </a:r>
            <a:endParaRPr lang="ru-RU" sz="2400" b="1" dirty="0">
              <a:solidFill>
                <a:schemeClr val="tx2">
                  <a:lumMod val="75000"/>
                </a:schemeClr>
              </a:solidFill>
            </a:endParaRPr>
          </a:p>
        </p:txBody>
      </p:sp>
      <p:sp>
        <p:nvSpPr>
          <p:cNvPr id="209" name="Прямоугольник 208">
            <a:hlinkClick r:id="rId21" action="ppaction://hlinksldjump"/>
          </p:cNvPr>
          <p:cNvSpPr/>
          <p:nvPr/>
        </p:nvSpPr>
        <p:spPr>
          <a:xfrm>
            <a:off x="8146630" y="3059249"/>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500</a:t>
            </a:r>
            <a:endParaRPr lang="ru-RU" sz="2400" b="1" dirty="0">
              <a:solidFill>
                <a:schemeClr val="tx2">
                  <a:lumMod val="75000"/>
                </a:schemeClr>
              </a:solidFill>
            </a:endParaRPr>
          </a:p>
        </p:txBody>
      </p:sp>
      <p:sp>
        <p:nvSpPr>
          <p:cNvPr id="210" name="Прямоугольник 209">
            <a:hlinkClick r:id="rId22" action="ppaction://hlinksldjump"/>
          </p:cNvPr>
          <p:cNvSpPr/>
          <p:nvPr/>
        </p:nvSpPr>
        <p:spPr>
          <a:xfrm>
            <a:off x="3360740" y="4274693"/>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100</a:t>
            </a:r>
            <a:endParaRPr lang="ru-RU" sz="2400" b="1" dirty="0">
              <a:solidFill>
                <a:schemeClr val="tx2">
                  <a:lumMod val="75000"/>
                </a:schemeClr>
              </a:solidFill>
            </a:endParaRPr>
          </a:p>
        </p:txBody>
      </p:sp>
      <p:sp>
        <p:nvSpPr>
          <p:cNvPr id="211" name="Прямоугольник 210">
            <a:hlinkClick r:id="rId23" action="ppaction://hlinksldjump"/>
          </p:cNvPr>
          <p:cNvSpPr/>
          <p:nvPr/>
        </p:nvSpPr>
        <p:spPr>
          <a:xfrm>
            <a:off x="4512884" y="4274693"/>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200</a:t>
            </a:r>
            <a:endParaRPr lang="ru-RU" sz="2400" b="1" dirty="0">
              <a:solidFill>
                <a:schemeClr val="tx2">
                  <a:lumMod val="75000"/>
                </a:schemeClr>
              </a:solidFill>
            </a:endParaRPr>
          </a:p>
        </p:txBody>
      </p:sp>
      <p:sp>
        <p:nvSpPr>
          <p:cNvPr id="212" name="Прямоугольник 211">
            <a:hlinkClick r:id="rId24" action="ppaction://hlinksldjump"/>
          </p:cNvPr>
          <p:cNvSpPr/>
          <p:nvPr/>
        </p:nvSpPr>
        <p:spPr>
          <a:xfrm>
            <a:off x="5704797" y="4274693"/>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300</a:t>
            </a:r>
            <a:endParaRPr lang="ru-RU" sz="2400" b="1" dirty="0">
              <a:solidFill>
                <a:schemeClr val="tx2">
                  <a:lumMod val="75000"/>
                </a:schemeClr>
              </a:solidFill>
            </a:endParaRPr>
          </a:p>
        </p:txBody>
      </p:sp>
      <p:sp>
        <p:nvSpPr>
          <p:cNvPr id="213" name="Прямоугольник 212">
            <a:hlinkClick r:id="rId25" action="ppaction://hlinksldjump"/>
          </p:cNvPr>
          <p:cNvSpPr/>
          <p:nvPr/>
        </p:nvSpPr>
        <p:spPr>
          <a:xfrm>
            <a:off x="6896711" y="4259948"/>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400</a:t>
            </a:r>
            <a:endParaRPr lang="ru-RU" sz="2400" b="1" dirty="0">
              <a:solidFill>
                <a:schemeClr val="tx2">
                  <a:lumMod val="75000"/>
                </a:schemeClr>
              </a:solidFill>
            </a:endParaRPr>
          </a:p>
        </p:txBody>
      </p:sp>
      <p:sp>
        <p:nvSpPr>
          <p:cNvPr id="214" name="Прямоугольник 213">
            <a:hlinkClick r:id="rId26" action="ppaction://hlinksldjump"/>
          </p:cNvPr>
          <p:cNvSpPr/>
          <p:nvPr/>
        </p:nvSpPr>
        <p:spPr>
          <a:xfrm>
            <a:off x="8143222" y="4243423"/>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500</a:t>
            </a:r>
            <a:endParaRPr lang="ru-RU" sz="2400" b="1" dirty="0">
              <a:solidFill>
                <a:schemeClr val="tx2">
                  <a:lumMod val="75000"/>
                </a:schemeClr>
              </a:solidFill>
            </a:endParaRPr>
          </a:p>
        </p:txBody>
      </p:sp>
      <p:sp>
        <p:nvSpPr>
          <p:cNvPr id="216" name="Прямоугольник 215">
            <a:hlinkClick r:id="rId27" action="ppaction://hlinksldjump"/>
          </p:cNvPr>
          <p:cNvSpPr/>
          <p:nvPr/>
        </p:nvSpPr>
        <p:spPr>
          <a:xfrm>
            <a:off x="3360740" y="563874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100</a:t>
            </a:r>
            <a:endParaRPr lang="ru-RU" sz="2400" b="1" dirty="0">
              <a:solidFill>
                <a:schemeClr val="tx2">
                  <a:lumMod val="75000"/>
                </a:schemeClr>
              </a:solidFill>
            </a:endParaRPr>
          </a:p>
        </p:txBody>
      </p:sp>
      <p:sp>
        <p:nvSpPr>
          <p:cNvPr id="217" name="Прямоугольник 216">
            <a:hlinkClick r:id="rId28" action="ppaction://hlinksldjump"/>
          </p:cNvPr>
          <p:cNvSpPr/>
          <p:nvPr/>
        </p:nvSpPr>
        <p:spPr>
          <a:xfrm>
            <a:off x="4512884" y="563874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200</a:t>
            </a:r>
            <a:endParaRPr lang="ru-RU" sz="2400" b="1" dirty="0">
              <a:solidFill>
                <a:schemeClr val="tx2">
                  <a:lumMod val="75000"/>
                </a:schemeClr>
              </a:solidFill>
            </a:endParaRPr>
          </a:p>
        </p:txBody>
      </p:sp>
      <p:sp>
        <p:nvSpPr>
          <p:cNvPr id="218" name="Прямоугольник 217">
            <a:hlinkClick r:id="rId29" action="ppaction://hlinksldjump"/>
          </p:cNvPr>
          <p:cNvSpPr/>
          <p:nvPr/>
        </p:nvSpPr>
        <p:spPr>
          <a:xfrm>
            <a:off x="5706360" y="563874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300</a:t>
            </a:r>
            <a:endParaRPr lang="ru-RU" sz="2400" b="1" dirty="0">
              <a:solidFill>
                <a:schemeClr val="tx2">
                  <a:lumMod val="75000"/>
                </a:schemeClr>
              </a:solidFill>
            </a:endParaRPr>
          </a:p>
        </p:txBody>
      </p:sp>
      <p:sp>
        <p:nvSpPr>
          <p:cNvPr id="219" name="Прямоугольник 218">
            <a:hlinkClick r:id="rId30" action="ppaction://hlinksldjump"/>
          </p:cNvPr>
          <p:cNvSpPr/>
          <p:nvPr/>
        </p:nvSpPr>
        <p:spPr>
          <a:xfrm>
            <a:off x="6937060" y="563874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400</a:t>
            </a:r>
            <a:endParaRPr lang="ru-RU" sz="2400" b="1" dirty="0">
              <a:solidFill>
                <a:schemeClr val="tx2">
                  <a:lumMod val="75000"/>
                </a:schemeClr>
              </a:solidFill>
            </a:endParaRPr>
          </a:p>
        </p:txBody>
      </p:sp>
      <p:sp>
        <p:nvSpPr>
          <p:cNvPr id="220" name="Прямоугольник 219">
            <a:hlinkClick r:id="rId31" action="ppaction://hlinksldjump"/>
          </p:cNvPr>
          <p:cNvSpPr/>
          <p:nvPr/>
        </p:nvSpPr>
        <p:spPr>
          <a:xfrm>
            <a:off x="8146630" y="563874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500</a:t>
            </a:r>
            <a:endParaRPr lang="ru-RU" sz="2400" b="1" dirty="0">
              <a:solidFill>
                <a:schemeClr val="tx2">
                  <a:lumMod val="75000"/>
                </a:schemeClr>
              </a:solidFill>
            </a:endParaRPr>
          </a:p>
        </p:txBody>
      </p:sp>
    </p:spTree>
    <p:extLst>
      <p:ext uri="{BB962C8B-B14F-4D97-AF65-F5344CB8AC3E}">
        <p14:creationId xmlns:p14="http://schemas.microsoft.com/office/powerpoint/2010/main" val="1969885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5"/>
                                        </p:tgtEl>
                                      </p:cBhvr>
                                    </p:animEffect>
                                    <p:set>
                                      <p:cBhvr>
                                        <p:cTn id="7" dur="1" fill="hold">
                                          <p:stCondLst>
                                            <p:cond delay="499"/>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195"/>
                  </p:tgtEl>
                </p:cond>
              </p:nextCondLst>
            </p:seq>
            <p:seq concurrent="1" nextAc="seek">
              <p:cTn id="8" restart="whenNotActive" fill="hold" evtFilter="cancelBubble" nodeType="interactiveSeq">
                <p:stCondLst>
                  <p:cond evt="onClick" delay="0">
                    <p:tgtEl>
                      <p:spTgt spid="19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6"/>
                                        </p:tgtEl>
                                      </p:cBhvr>
                                    </p:animEffect>
                                    <p:set>
                                      <p:cBhvr>
                                        <p:cTn id="13"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14" restart="whenNotActive" fill="hold" evtFilter="cancelBubble" nodeType="interactiveSeq">
                <p:stCondLst>
                  <p:cond evt="onClick" delay="0">
                    <p:tgtEl>
                      <p:spTgt spid="19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7"/>
                                        </p:tgtEl>
                                      </p:cBhvr>
                                    </p:animEffect>
                                    <p:set>
                                      <p:cBhvr>
                                        <p:cTn id="19"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7"/>
                  </p:tgtEl>
                </p:cond>
              </p:nextCondLst>
            </p:seq>
            <p:seq concurrent="1" nextAc="seek">
              <p:cTn id="20" restart="whenNotActive" fill="hold" evtFilter="cancelBubble" nodeType="interactiveSeq">
                <p:stCondLst>
                  <p:cond evt="onClick" delay="0">
                    <p:tgtEl>
                      <p:spTgt spid="19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8"/>
                                        </p:tgtEl>
                                      </p:cBhvr>
                                    </p:animEffect>
                                    <p:set>
                                      <p:cBhvr>
                                        <p:cTn id="25"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seq concurrent="1" nextAc="seek">
              <p:cTn id="26" restart="whenNotActive" fill="hold" evtFilter="cancelBubble" nodeType="interactiveSeq">
                <p:stCondLst>
                  <p:cond evt="onClick" delay="0">
                    <p:tgtEl>
                      <p:spTgt spid="19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9"/>
                                        </p:tgtEl>
                                      </p:cBhvr>
                                    </p:animEffect>
                                    <p:set>
                                      <p:cBhvr>
                                        <p:cTn id="31" dur="1" fill="hold">
                                          <p:stCondLst>
                                            <p:cond delay="4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199"/>
                  </p:tgtEl>
                </p:cond>
              </p:nextCondLst>
            </p:seq>
            <p:seq concurrent="1" nextAc="seek">
              <p:cTn id="32" restart="whenNotActive" fill="hold" evtFilter="cancelBubble" nodeType="interactiveSeq">
                <p:stCondLst>
                  <p:cond evt="onClick" delay="0">
                    <p:tgtEl>
                      <p:spTgt spid="20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0"/>
                                        </p:tgtEl>
                                      </p:cBhvr>
                                    </p:animEffect>
                                    <p:set>
                                      <p:cBhvr>
                                        <p:cTn id="37" dur="1" fill="hold">
                                          <p:stCondLst>
                                            <p:cond delay="4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38" restart="whenNotActive" fill="hold" evtFilter="cancelBubble" nodeType="interactiveSeq">
                <p:stCondLst>
                  <p:cond evt="onClick" delay="0">
                    <p:tgtEl>
                      <p:spTgt spid="20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1"/>
                                        </p:tgtEl>
                                      </p:cBhvr>
                                    </p:animEffect>
                                    <p:set>
                                      <p:cBhvr>
                                        <p:cTn id="43" dur="1" fill="hold">
                                          <p:stCondLst>
                                            <p:cond delay="4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44" restart="whenNotActive" fill="hold" evtFilter="cancelBubble" nodeType="interactiveSeq">
                <p:stCondLst>
                  <p:cond evt="onClick" delay="0">
                    <p:tgtEl>
                      <p:spTgt spid="20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02"/>
                                        </p:tgtEl>
                                      </p:cBhvr>
                                    </p:animEffect>
                                    <p:set>
                                      <p:cBhvr>
                                        <p:cTn id="49" dur="1" fill="hold">
                                          <p:stCondLst>
                                            <p:cond delay="4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202"/>
                  </p:tgtEl>
                </p:cond>
              </p:nextCondLst>
            </p:seq>
            <p:seq concurrent="1" nextAc="seek">
              <p:cTn id="50" restart="whenNotActive" fill="hold" evtFilter="cancelBubble" nodeType="interactiveSeq">
                <p:stCondLst>
                  <p:cond evt="onClick" delay="0">
                    <p:tgtEl>
                      <p:spTgt spid="20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03"/>
                                        </p:tgtEl>
                                      </p:cBhvr>
                                    </p:animEffect>
                                    <p:set>
                                      <p:cBhvr>
                                        <p:cTn id="55" dur="1" fill="hold">
                                          <p:stCondLst>
                                            <p:cond delay="499"/>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56" restart="whenNotActive" fill="hold" evtFilter="cancelBubble" nodeType="interactiveSeq">
                <p:stCondLst>
                  <p:cond evt="onClick" delay="0">
                    <p:tgtEl>
                      <p:spTgt spid="204"/>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04"/>
                                        </p:tgtEl>
                                      </p:cBhvr>
                                    </p:animEffect>
                                    <p:set>
                                      <p:cBhvr>
                                        <p:cTn id="61" dur="1" fill="hold">
                                          <p:stCondLst>
                                            <p:cond delay="4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62" restart="whenNotActive" fill="hold" evtFilter="cancelBubble" nodeType="interactiveSeq">
                <p:stCondLst>
                  <p:cond evt="onClick" delay="0">
                    <p:tgtEl>
                      <p:spTgt spid="205"/>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05"/>
                                        </p:tgtEl>
                                      </p:cBhvr>
                                    </p:animEffect>
                                    <p:set>
                                      <p:cBhvr>
                                        <p:cTn id="67" dur="1" fill="hold">
                                          <p:stCondLst>
                                            <p:cond delay="499"/>
                                          </p:stCondLst>
                                        </p:cTn>
                                        <p:tgtEl>
                                          <p:spTgt spid="205"/>
                                        </p:tgtEl>
                                        <p:attrNameLst>
                                          <p:attrName>style.visibility</p:attrName>
                                        </p:attrNameLst>
                                      </p:cBhvr>
                                      <p:to>
                                        <p:strVal val="hidden"/>
                                      </p:to>
                                    </p:set>
                                  </p:childTnLst>
                                </p:cTn>
                              </p:par>
                            </p:childTnLst>
                          </p:cTn>
                        </p:par>
                      </p:childTnLst>
                    </p:cTn>
                  </p:par>
                </p:childTnLst>
              </p:cTn>
              <p:nextCondLst>
                <p:cond evt="onClick" delay="0">
                  <p:tgtEl>
                    <p:spTgt spid="205"/>
                  </p:tgtEl>
                </p:cond>
              </p:nextCondLst>
            </p:seq>
            <p:seq concurrent="1" nextAc="seek">
              <p:cTn id="68" restart="whenNotActive" fill="hold" evtFilter="cancelBubble" nodeType="interactiveSeq">
                <p:stCondLst>
                  <p:cond evt="onClick" delay="0">
                    <p:tgtEl>
                      <p:spTgt spid="206"/>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06"/>
                                        </p:tgtEl>
                                      </p:cBhvr>
                                    </p:animEffect>
                                    <p:set>
                                      <p:cBhvr>
                                        <p:cTn id="73" dur="1" fill="hold">
                                          <p:stCondLst>
                                            <p:cond delay="499"/>
                                          </p:stCondLst>
                                        </p:cTn>
                                        <p:tgtEl>
                                          <p:spTgt spid="206"/>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seq concurrent="1" nextAc="seek">
              <p:cTn id="74" restart="whenNotActive" fill="hold" evtFilter="cancelBubble" nodeType="interactiveSeq">
                <p:stCondLst>
                  <p:cond evt="onClick" delay="0">
                    <p:tgtEl>
                      <p:spTgt spid="20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07"/>
                                        </p:tgtEl>
                                      </p:cBhvr>
                                    </p:animEffect>
                                    <p:set>
                                      <p:cBhvr>
                                        <p:cTn id="79" dur="1" fill="hold">
                                          <p:stCondLst>
                                            <p:cond delay="499"/>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07"/>
                  </p:tgtEl>
                </p:cond>
              </p:nextCondLst>
            </p:seq>
            <p:seq concurrent="1" nextAc="seek">
              <p:cTn id="80" restart="whenNotActive" fill="hold" evtFilter="cancelBubble" nodeType="interactiveSeq">
                <p:stCondLst>
                  <p:cond evt="onClick" delay="0">
                    <p:tgtEl>
                      <p:spTgt spid="208"/>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08"/>
                                        </p:tgtEl>
                                      </p:cBhvr>
                                    </p:animEffect>
                                    <p:set>
                                      <p:cBhvr>
                                        <p:cTn id="85" dur="1" fill="hold">
                                          <p:stCondLst>
                                            <p:cond delay="499"/>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208"/>
                  </p:tgtEl>
                </p:cond>
              </p:nextCondLst>
            </p:seq>
            <p:seq concurrent="1" nextAc="seek">
              <p:cTn id="86" restart="whenNotActive" fill="hold" evtFilter="cancelBubble" nodeType="interactiveSeq">
                <p:stCondLst>
                  <p:cond evt="onClick" delay="0">
                    <p:tgtEl>
                      <p:spTgt spid="209"/>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09"/>
                                        </p:tgtEl>
                                      </p:cBhvr>
                                    </p:animEffect>
                                    <p:set>
                                      <p:cBhvr>
                                        <p:cTn id="91" dur="1" fill="hold">
                                          <p:stCondLst>
                                            <p:cond delay="499"/>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209"/>
                  </p:tgtEl>
                </p:cond>
              </p:nextCondLst>
            </p:seq>
            <p:seq concurrent="1" nextAc="seek">
              <p:cTn id="92" restart="whenNotActive" fill="hold" evtFilter="cancelBubble" nodeType="interactiveSeq">
                <p:stCondLst>
                  <p:cond evt="onClick" delay="0">
                    <p:tgtEl>
                      <p:spTgt spid="210"/>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10"/>
                                        </p:tgtEl>
                                      </p:cBhvr>
                                    </p:animEffect>
                                    <p:set>
                                      <p:cBhvr>
                                        <p:cTn id="97" dur="1" fill="hold">
                                          <p:stCondLst>
                                            <p:cond delay="4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10"/>
                  </p:tgtEl>
                </p:cond>
              </p:nextCondLst>
            </p:seq>
            <p:seq concurrent="1" nextAc="seek">
              <p:cTn id="98" restart="whenNotActive" fill="hold" evtFilter="cancelBubble" nodeType="interactiveSeq">
                <p:stCondLst>
                  <p:cond evt="onClick" delay="0">
                    <p:tgtEl>
                      <p:spTgt spid="211"/>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211"/>
                                        </p:tgtEl>
                                      </p:cBhvr>
                                    </p:animEffect>
                                    <p:set>
                                      <p:cBhvr>
                                        <p:cTn id="103" dur="1" fill="hold">
                                          <p:stCondLst>
                                            <p:cond delay="499"/>
                                          </p:stCondLst>
                                        </p:cTn>
                                        <p:tgtEl>
                                          <p:spTgt spid="211"/>
                                        </p:tgtEl>
                                        <p:attrNameLst>
                                          <p:attrName>style.visibility</p:attrName>
                                        </p:attrNameLst>
                                      </p:cBhvr>
                                      <p:to>
                                        <p:strVal val="hidden"/>
                                      </p:to>
                                    </p:set>
                                  </p:childTnLst>
                                </p:cTn>
                              </p:par>
                            </p:childTnLst>
                          </p:cTn>
                        </p:par>
                      </p:childTnLst>
                    </p:cTn>
                  </p:par>
                </p:childTnLst>
              </p:cTn>
              <p:nextCondLst>
                <p:cond evt="onClick" delay="0">
                  <p:tgtEl>
                    <p:spTgt spid="211"/>
                  </p:tgtEl>
                </p:cond>
              </p:nextCondLst>
            </p:seq>
            <p:seq concurrent="1" nextAc="seek">
              <p:cTn id="104" restart="whenNotActive" fill="hold" evtFilter="cancelBubble" nodeType="interactiveSeq">
                <p:stCondLst>
                  <p:cond evt="onClick" delay="0">
                    <p:tgtEl>
                      <p:spTgt spid="212"/>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12"/>
                                        </p:tgtEl>
                                      </p:cBhvr>
                                    </p:animEffect>
                                    <p:set>
                                      <p:cBhvr>
                                        <p:cTn id="109" dur="1" fill="hold">
                                          <p:stCondLst>
                                            <p:cond delay="499"/>
                                          </p:stCondLst>
                                        </p:cTn>
                                        <p:tgtEl>
                                          <p:spTgt spid="212"/>
                                        </p:tgtEl>
                                        <p:attrNameLst>
                                          <p:attrName>style.visibility</p:attrName>
                                        </p:attrNameLst>
                                      </p:cBhvr>
                                      <p:to>
                                        <p:strVal val="hidden"/>
                                      </p:to>
                                    </p:set>
                                  </p:childTnLst>
                                </p:cTn>
                              </p:par>
                            </p:childTnLst>
                          </p:cTn>
                        </p:par>
                      </p:childTnLst>
                    </p:cTn>
                  </p:par>
                </p:childTnLst>
              </p:cTn>
              <p:nextCondLst>
                <p:cond evt="onClick" delay="0">
                  <p:tgtEl>
                    <p:spTgt spid="212"/>
                  </p:tgtEl>
                </p:cond>
              </p:nextCondLst>
            </p:seq>
            <p:seq concurrent="1" nextAc="seek">
              <p:cTn id="110" restart="whenNotActive" fill="hold" evtFilter="cancelBubble" nodeType="interactiveSeq">
                <p:stCondLst>
                  <p:cond evt="onClick" delay="0">
                    <p:tgtEl>
                      <p:spTgt spid="213"/>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213"/>
                                        </p:tgtEl>
                                      </p:cBhvr>
                                    </p:animEffect>
                                    <p:set>
                                      <p:cBhvr>
                                        <p:cTn id="115" dur="1" fill="hold">
                                          <p:stCondLst>
                                            <p:cond delay="499"/>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213"/>
                  </p:tgtEl>
                </p:cond>
              </p:nextCondLst>
            </p:seq>
            <p:seq concurrent="1" nextAc="seek">
              <p:cTn id="116" restart="whenNotActive" fill="hold" evtFilter="cancelBubble" nodeType="interactiveSeq">
                <p:stCondLst>
                  <p:cond evt="onClick" delay="0">
                    <p:tgtEl>
                      <p:spTgt spid="214"/>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214"/>
                                        </p:tgtEl>
                                      </p:cBhvr>
                                    </p:animEffect>
                                    <p:set>
                                      <p:cBhvr>
                                        <p:cTn id="121" dur="1" fill="hold">
                                          <p:stCondLst>
                                            <p:cond delay="4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122" restart="whenNotActive" fill="hold" evtFilter="cancelBubble" nodeType="interactiveSeq">
                <p:stCondLst>
                  <p:cond evt="onClick" delay="0">
                    <p:tgtEl>
                      <p:spTgt spid="216"/>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216"/>
                                        </p:tgtEl>
                                      </p:cBhvr>
                                    </p:animEffect>
                                    <p:set>
                                      <p:cBhvr>
                                        <p:cTn id="127" dur="1" fill="hold">
                                          <p:stCondLst>
                                            <p:cond delay="499"/>
                                          </p:stCondLst>
                                        </p:cTn>
                                        <p:tgtEl>
                                          <p:spTgt spid="216"/>
                                        </p:tgtEl>
                                        <p:attrNameLst>
                                          <p:attrName>style.visibility</p:attrName>
                                        </p:attrNameLst>
                                      </p:cBhvr>
                                      <p:to>
                                        <p:strVal val="hidden"/>
                                      </p:to>
                                    </p:set>
                                  </p:childTnLst>
                                </p:cTn>
                              </p:par>
                            </p:childTnLst>
                          </p:cTn>
                        </p:par>
                      </p:childTnLst>
                    </p:cTn>
                  </p:par>
                </p:childTnLst>
              </p:cTn>
              <p:nextCondLst>
                <p:cond evt="onClick" delay="0">
                  <p:tgtEl>
                    <p:spTgt spid="216"/>
                  </p:tgtEl>
                </p:cond>
              </p:nextCondLst>
            </p:seq>
            <p:seq concurrent="1" nextAc="seek">
              <p:cTn id="128" restart="whenNotActive" fill="hold" evtFilter="cancelBubble" nodeType="interactiveSeq">
                <p:stCondLst>
                  <p:cond evt="onClick" delay="0">
                    <p:tgtEl>
                      <p:spTgt spid="217"/>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217"/>
                                        </p:tgtEl>
                                      </p:cBhvr>
                                    </p:animEffect>
                                    <p:set>
                                      <p:cBhvr>
                                        <p:cTn id="133" dur="1" fill="hold">
                                          <p:stCondLst>
                                            <p:cond delay="499"/>
                                          </p:stCondLst>
                                        </p:cTn>
                                        <p:tgtEl>
                                          <p:spTgt spid="217"/>
                                        </p:tgtEl>
                                        <p:attrNameLst>
                                          <p:attrName>style.visibility</p:attrName>
                                        </p:attrNameLst>
                                      </p:cBhvr>
                                      <p:to>
                                        <p:strVal val="hidden"/>
                                      </p:to>
                                    </p:set>
                                  </p:childTnLst>
                                </p:cTn>
                              </p:par>
                            </p:childTnLst>
                          </p:cTn>
                        </p:par>
                      </p:childTnLst>
                    </p:cTn>
                  </p:par>
                </p:childTnLst>
              </p:cTn>
              <p:nextCondLst>
                <p:cond evt="onClick" delay="0">
                  <p:tgtEl>
                    <p:spTgt spid="217"/>
                  </p:tgtEl>
                </p:cond>
              </p:nextCondLst>
            </p:seq>
            <p:seq concurrent="1" nextAc="seek">
              <p:cTn id="134" restart="whenNotActive" fill="hold" evtFilter="cancelBubble" nodeType="interactiveSeq">
                <p:stCondLst>
                  <p:cond evt="onClick" delay="0">
                    <p:tgtEl>
                      <p:spTgt spid="218"/>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218"/>
                                        </p:tgtEl>
                                      </p:cBhvr>
                                    </p:animEffect>
                                    <p:set>
                                      <p:cBhvr>
                                        <p:cTn id="139" dur="1" fill="hold">
                                          <p:stCondLst>
                                            <p:cond delay="499"/>
                                          </p:stCondLst>
                                        </p:cTn>
                                        <p:tgtEl>
                                          <p:spTgt spid="218"/>
                                        </p:tgtEl>
                                        <p:attrNameLst>
                                          <p:attrName>style.visibility</p:attrName>
                                        </p:attrNameLst>
                                      </p:cBhvr>
                                      <p:to>
                                        <p:strVal val="hidden"/>
                                      </p:to>
                                    </p:set>
                                  </p:childTnLst>
                                </p:cTn>
                              </p:par>
                            </p:childTnLst>
                          </p:cTn>
                        </p:par>
                      </p:childTnLst>
                    </p:cTn>
                  </p:par>
                </p:childTnLst>
              </p:cTn>
              <p:nextCondLst>
                <p:cond evt="onClick" delay="0">
                  <p:tgtEl>
                    <p:spTgt spid="218"/>
                  </p:tgtEl>
                </p:cond>
              </p:nextCondLst>
            </p:seq>
            <p:seq concurrent="1" nextAc="seek">
              <p:cTn id="140" restart="whenNotActive" fill="hold" evtFilter="cancelBubble" nodeType="interactiveSeq">
                <p:stCondLst>
                  <p:cond evt="onClick" delay="0">
                    <p:tgtEl>
                      <p:spTgt spid="219"/>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219"/>
                                        </p:tgtEl>
                                      </p:cBhvr>
                                    </p:animEffect>
                                    <p:set>
                                      <p:cBhvr>
                                        <p:cTn id="145" dur="1" fill="hold">
                                          <p:stCondLst>
                                            <p:cond delay="499"/>
                                          </p:stCondLst>
                                        </p:cTn>
                                        <p:tgtEl>
                                          <p:spTgt spid="219"/>
                                        </p:tgtEl>
                                        <p:attrNameLst>
                                          <p:attrName>style.visibility</p:attrName>
                                        </p:attrNameLst>
                                      </p:cBhvr>
                                      <p:to>
                                        <p:strVal val="hidden"/>
                                      </p:to>
                                    </p:set>
                                  </p:childTnLst>
                                </p:cTn>
                              </p:par>
                            </p:childTnLst>
                          </p:cTn>
                        </p:par>
                      </p:childTnLst>
                    </p:cTn>
                  </p:par>
                </p:childTnLst>
              </p:cTn>
              <p:nextCondLst>
                <p:cond evt="onClick" delay="0">
                  <p:tgtEl>
                    <p:spTgt spid="219"/>
                  </p:tgtEl>
                </p:cond>
              </p:nextCondLst>
            </p:seq>
            <p:seq concurrent="1" nextAc="seek">
              <p:cTn id="146" restart="whenNotActive" fill="hold" evtFilter="cancelBubble" nodeType="interactiveSeq">
                <p:stCondLst>
                  <p:cond evt="onClick" delay="0">
                    <p:tgtEl>
                      <p:spTgt spid="220"/>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220"/>
                                        </p:tgtEl>
                                      </p:cBhvr>
                                    </p:animEffect>
                                    <p:set>
                                      <p:cBhvr>
                                        <p:cTn id="151" dur="1" fill="hold">
                                          <p:stCondLst>
                                            <p:cond delay="499"/>
                                          </p:stCondLst>
                                        </p:cTn>
                                        <p:tgtEl>
                                          <p:spTgt spid="220"/>
                                        </p:tgtEl>
                                        <p:attrNameLst>
                                          <p:attrName>style.visibility</p:attrName>
                                        </p:attrNameLst>
                                      </p:cBhvr>
                                      <p:to>
                                        <p:strVal val="hidden"/>
                                      </p:to>
                                    </p:set>
                                  </p:childTnLst>
                                </p:cTn>
                              </p:par>
                            </p:childTnLst>
                          </p:cTn>
                        </p:par>
                      </p:childTnLst>
                    </p:cTn>
                  </p:par>
                </p:childTnLst>
              </p:cTn>
              <p:nextCondLst>
                <p:cond evt="onClick" delay="0">
                  <p:tgtEl>
                    <p:spTgt spid="220"/>
                  </p:tgtEl>
                </p:cond>
              </p:nextCondLst>
            </p:seq>
          </p:childTnLst>
        </p:cTn>
      </p:par>
    </p:tnLst>
    <p:bldLst>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6" grpId="0" animBg="1"/>
      <p:bldP spid="217" grpId="0" animBg="1"/>
      <p:bldP spid="218" grpId="0" animBg="1"/>
      <p:bldP spid="219" grpId="0" animBg="1"/>
      <p:bldP spid="2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a:bodyPr>
          <a:lstStyle/>
          <a:p>
            <a:r>
              <a:rPr lang="ru-RU" sz="2400" dirty="0" smtClean="0"/>
              <a:t>9 </a:t>
            </a:r>
            <a:r>
              <a:rPr lang="ru-RU" sz="2400" dirty="0"/>
              <a:t>августа 1942 года </a:t>
            </a:r>
            <a:r>
              <a:rPr lang="ru-RU" sz="2400" dirty="0" smtClean="0"/>
              <a:t>все </a:t>
            </a:r>
            <a:r>
              <a:rPr lang="ru-RU" sz="2400" dirty="0"/>
              <a:t>артиллерийские силы Ленинграда были брошены на подавление огневых точек </a:t>
            </a:r>
            <a:r>
              <a:rPr lang="ru-RU" sz="2400" dirty="0" smtClean="0"/>
              <a:t>противника. Именно </a:t>
            </a:r>
            <a:r>
              <a:rPr lang="ru-RU" sz="2400" dirty="0"/>
              <a:t>в этот день немцы намеревались захватить город и </a:t>
            </a:r>
            <a:r>
              <a:rPr lang="ru-RU" sz="2400" dirty="0" smtClean="0"/>
              <a:t>даже </a:t>
            </a:r>
            <a:r>
              <a:rPr lang="ru-RU" sz="2400" dirty="0"/>
              <a:t>заготовили пригласительные билеты на банкет в ресторане гостиницы «</a:t>
            </a:r>
            <a:r>
              <a:rPr lang="ru-RU" sz="2400" dirty="0" err="1"/>
              <a:t>Астория</a:t>
            </a:r>
            <a:r>
              <a:rPr lang="ru-RU" sz="2400" dirty="0"/>
              <a:t>».</a:t>
            </a:r>
            <a:r>
              <a:rPr lang="ru-RU" sz="2400" dirty="0" smtClean="0"/>
              <a:t> </a:t>
            </a:r>
            <a:br>
              <a:rPr lang="ru-RU" sz="2400" dirty="0" smtClean="0"/>
            </a:br>
            <a:r>
              <a:rPr lang="ru-RU" sz="2400" dirty="0" smtClean="0"/>
              <a:t>Какое культурное событие произошло в блокадном Ленинграде в этот день?</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676" y="2996952"/>
            <a:ext cx="5832648" cy="317364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45197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088232"/>
          </a:xfrm>
        </p:spPr>
        <p:txBody>
          <a:bodyPr>
            <a:noAutofit/>
          </a:bodyPr>
          <a:lstStyle/>
          <a:p>
            <a:r>
              <a:rPr lang="ru-RU" sz="2400" dirty="0" smtClean="0"/>
              <a:t>       9 </a:t>
            </a:r>
            <a:r>
              <a:rPr lang="ru-RU" sz="2400" dirty="0"/>
              <a:t>августа 1942 года в блокадном Ленинграде Большой симфонический оркестр во главе с Карлом </a:t>
            </a:r>
            <a:r>
              <a:rPr lang="ru-RU" sz="2400" dirty="0" err="1"/>
              <a:t>Элиасбергом</a:t>
            </a:r>
            <a:r>
              <a:rPr lang="ru-RU" sz="2400" dirty="0"/>
              <a:t> исполнил Седьмую симфонию Дмитрия Шостаковича</a:t>
            </a:r>
            <a:r>
              <a:rPr lang="ru-RU" sz="2400" dirty="0" smtClean="0"/>
              <a:t>. Её </a:t>
            </a:r>
            <a:r>
              <a:rPr lang="ru-RU" sz="2400" dirty="0"/>
              <a:t>слышали не только жители города, но и осаждавшие Ленинград немецкие войска, считавшие, что город практически мертв</a:t>
            </a:r>
            <a:r>
              <a:rPr lang="ru-RU" sz="2400" dirty="0" smtClean="0"/>
              <a:t>.</a:t>
            </a:r>
            <a:endParaRPr lang="ru-RU" sz="2400" dirty="0"/>
          </a:p>
        </p:txBody>
      </p:sp>
      <p:pic>
        <p:nvPicPr>
          <p:cNvPr id="1026" name="Picture 2" descr="http://ross-bel.ru/d/sedmoy_simfonii_dshostakovicha_9_avgusta_1942_goda_v_osazhdennom_leningra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536" y="2600436"/>
            <a:ext cx="4986544" cy="330878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292080" y="2492896"/>
            <a:ext cx="3654416" cy="3416320"/>
          </a:xfrm>
          <a:prstGeom prst="rect">
            <a:avLst/>
          </a:prstGeom>
        </p:spPr>
        <p:txBody>
          <a:bodyPr wrap="square">
            <a:spAutoFit/>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После </a:t>
            </a:r>
            <a:r>
              <a:rPr lang="ru-RU" sz="2400" dirty="0">
                <a:solidFill>
                  <a:srgbClr val="002060"/>
                </a:solidFill>
                <a:latin typeface="Times New Roman" panose="02020603050405020304" pitchFamily="18" charset="0"/>
                <a:cs typeface="Times New Roman" panose="02020603050405020304" pitchFamily="18" charset="0"/>
              </a:rPr>
              <a:t>войны двое бывших немецких солдат, воевавших под Ленинградом, разыскали </a:t>
            </a:r>
            <a:r>
              <a:rPr lang="ru-RU" sz="2400" dirty="0" smtClean="0">
                <a:solidFill>
                  <a:srgbClr val="002060"/>
                </a:solidFill>
                <a:latin typeface="Times New Roman" panose="02020603050405020304" pitchFamily="18" charset="0"/>
                <a:cs typeface="Times New Roman" panose="02020603050405020304" pitchFamily="18" charset="0"/>
              </a:rPr>
              <a:t>К. </a:t>
            </a:r>
            <a:r>
              <a:rPr lang="ru-RU" sz="2400" dirty="0" err="1" smtClean="0">
                <a:solidFill>
                  <a:srgbClr val="002060"/>
                </a:solidFill>
                <a:latin typeface="Times New Roman" panose="02020603050405020304" pitchFamily="18" charset="0"/>
                <a:cs typeface="Times New Roman" panose="02020603050405020304" pitchFamily="18" charset="0"/>
              </a:rPr>
              <a:t>Элиасберга</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и признались ему: «Тогда, 9 августа 1942 </a:t>
            </a:r>
            <a:r>
              <a:rPr lang="ru-RU" sz="2400" dirty="0" smtClean="0">
                <a:solidFill>
                  <a:srgbClr val="002060"/>
                </a:solidFill>
                <a:latin typeface="Times New Roman" panose="02020603050405020304" pitchFamily="18" charset="0"/>
                <a:cs typeface="Times New Roman" panose="02020603050405020304" pitchFamily="18" charset="0"/>
              </a:rPr>
              <a:t>года </a:t>
            </a:r>
            <a:r>
              <a:rPr lang="ru-RU" sz="2400" dirty="0">
                <a:solidFill>
                  <a:srgbClr val="002060"/>
                </a:solidFill>
                <a:latin typeface="Times New Roman" panose="02020603050405020304" pitchFamily="18" charset="0"/>
                <a:cs typeface="Times New Roman" panose="02020603050405020304" pitchFamily="18" charset="0"/>
              </a:rPr>
              <a:t>мы поняли, что проиграем войну». </a:t>
            </a:r>
          </a:p>
        </p:txBody>
      </p:sp>
    </p:spTree>
    <p:extLst>
      <p:ext uri="{BB962C8B-B14F-4D97-AF65-F5344CB8AC3E}">
        <p14:creationId xmlns:p14="http://schemas.microsoft.com/office/powerpoint/2010/main" val="1375314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2816"/>
            <a:ext cx="8229600" cy="2722314"/>
          </a:xfrm>
        </p:spPr>
        <p:txBody>
          <a:bodyPr>
            <a:normAutofit/>
          </a:bodyPr>
          <a:lstStyle/>
          <a:p>
            <a:r>
              <a:rPr lang="ru-RU" sz="2400" dirty="0" smtClean="0"/>
              <a:t>Во </a:t>
            </a:r>
            <a:r>
              <a:rPr lang="ru-RU" sz="2400" dirty="0"/>
              <a:t>время блокады Ленинграда шутили, </a:t>
            </a:r>
            <a:r>
              <a:rPr lang="ru-RU" sz="2400" dirty="0" smtClean="0"/>
              <a:t/>
            </a:r>
            <a:br>
              <a:rPr lang="ru-RU" sz="2400" dirty="0" smtClean="0"/>
            </a:br>
            <a:r>
              <a:rPr lang="ru-RU" sz="2400" dirty="0" smtClean="0"/>
              <a:t>что </a:t>
            </a:r>
            <a:r>
              <a:rPr lang="ru-RU" sz="2400" dirty="0"/>
              <a:t>эти изделия в осажденном городе делают </a:t>
            </a:r>
            <a:r>
              <a:rPr lang="ru-RU" sz="2400" dirty="0" smtClean="0"/>
              <a:t/>
            </a:r>
            <a:br>
              <a:rPr lang="ru-RU" sz="2400" dirty="0" smtClean="0"/>
            </a:br>
            <a:r>
              <a:rPr lang="ru-RU" sz="2400" dirty="0" smtClean="0"/>
              <a:t>Кировский </a:t>
            </a:r>
            <a:r>
              <a:rPr lang="ru-RU" sz="2400" dirty="0"/>
              <a:t>завод и Кировский театр. </a:t>
            </a:r>
            <a:r>
              <a:rPr lang="ru-RU" sz="2400" dirty="0" smtClean="0"/>
              <a:t/>
            </a:r>
            <a:br>
              <a:rPr lang="ru-RU" sz="2400" dirty="0" smtClean="0"/>
            </a:br>
            <a:r>
              <a:rPr lang="ru-RU" sz="2400" dirty="0" smtClean="0"/>
              <a:t>Изделия были, примерно, </a:t>
            </a:r>
            <a:r>
              <a:rPr lang="ru-RU" sz="2400" dirty="0"/>
              <a:t>одинакового размера</a:t>
            </a:r>
            <a:r>
              <a:rPr lang="ru-RU" sz="2400" dirty="0" smtClean="0"/>
              <a:t>,</a:t>
            </a:r>
            <a:br>
              <a:rPr lang="ru-RU" sz="2400" dirty="0" smtClean="0"/>
            </a:br>
            <a:r>
              <a:rPr lang="ru-RU" sz="2400" dirty="0" smtClean="0"/>
              <a:t> </a:t>
            </a:r>
            <a:r>
              <a:rPr lang="ru-RU" sz="2400" dirty="0"/>
              <a:t>но очень существенно отличались по массе. </a:t>
            </a:r>
            <a:r>
              <a:rPr lang="ru-RU" sz="2400" dirty="0" smtClean="0"/>
              <a:t/>
            </a:r>
            <a:br>
              <a:rPr lang="ru-RU" sz="2400" dirty="0" smtClean="0"/>
            </a:br>
            <a:r>
              <a:rPr lang="ru-RU" sz="2400" dirty="0" smtClean="0"/>
              <a:t>Назовите </a:t>
            </a:r>
            <a:r>
              <a:rPr lang="ru-RU" sz="2400" dirty="0"/>
              <a:t>оба изделия одним словом.</a:t>
            </a:r>
          </a:p>
        </p:txBody>
      </p:sp>
    </p:spTree>
    <p:extLst>
      <p:ext uri="{BB962C8B-B14F-4D97-AF65-F5344CB8AC3E}">
        <p14:creationId xmlns:p14="http://schemas.microsoft.com/office/powerpoint/2010/main" val="135539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0366"/>
            <a:ext cx="8229600" cy="778098"/>
          </a:xfrm>
        </p:spPr>
        <p:txBody>
          <a:bodyPr>
            <a:normAutofit/>
          </a:bodyPr>
          <a:lstStyle/>
          <a:p>
            <a:r>
              <a:rPr lang="ru-RU" sz="2400" b="1" dirty="0" smtClean="0"/>
              <a:t>Танк </a:t>
            </a:r>
            <a:endParaRPr lang="ru-RU" sz="2400" b="1" dirty="0"/>
          </a:p>
        </p:txBody>
      </p:sp>
      <p:pic>
        <p:nvPicPr>
          <p:cNvPr id="5122"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40023"/>
            <a:ext cx="3800475" cy="381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870" y="4967120"/>
            <a:ext cx="4572000" cy="1323439"/>
          </a:xfrm>
          <a:prstGeom prst="rect">
            <a:avLst/>
          </a:prstGeom>
        </p:spPr>
        <p:txBody>
          <a:bodyPr>
            <a:spAutoFit/>
          </a:bodyPr>
          <a:lstStyle/>
          <a:p>
            <a:pPr algn="just"/>
            <a:r>
              <a:rPr lang="ru-RU" sz="2000" dirty="0" smtClean="0">
                <a:solidFill>
                  <a:srgbClr val="002060"/>
                </a:solidFill>
                <a:latin typeface="Times New Roman" panose="02020603050405020304" pitchFamily="18" charset="0"/>
                <a:cs typeface="Times New Roman" panose="02020603050405020304" pitchFamily="18" charset="0"/>
              </a:rPr>
              <a:t>    В </a:t>
            </a:r>
            <a:r>
              <a:rPr lang="ru-RU" sz="2000" dirty="0">
                <a:solidFill>
                  <a:srgbClr val="002060"/>
                </a:solidFill>
                <a:latin typeface="Times New Roman" panose="02020603050405020304" pitchFamily="18" charset="0"/>
                <a:cs typeface="Times New Roman" panose="02020603050405020304" pitchFamily="18" charset="0"/>
              </a:rPr>
              <a:t>декорационных мастерских Кировского театра для фронта делались деревянные макеты танков с целью обмана противника. </a:t>
            </a:r>
          </a:p>
        </p:txBody>
      </p:sp>
      <p:pic>
        <p:nvPicPr>
          <p:cNvPr id="5126" name="Picture 6" descr="https://pbs.twimg.com/media/DsyWwh1WsAEYHfW.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038645"/>
            <a:ext cx="4699552" cy="317219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63752" y="4259234"/>
            <a:ext cx="4572000" cy="707886"/>
          </a:xfrm>
          <a:prstGeom prst="rect">
            <a:avLst/>
          </a:prstGeom>
        </p:spPr>
        <p:txBody>
          <a:bodyPr>
            <a:spAutoFit/>
          </a:bodyPr>
          <a:lstStyle/>
          <a:p>
            <a:pPr algn="just"/>
            <a:r>
              <a:rPr lang="ru-RU" sz="2000" dirty="0" smtClean="0">
                <a:solidFill>
                  <a:srgbClr val="002060"/>
                </a:solidFill>
                <a:latin typeface="Times New Roman" panose="02020603050405020304" pitchFamily="18" charset="0"/>
                <a:cs typeface="Times New Roman" panose="02020603050405020304" pitchFamily="18" charset="0"/>
              </a:rPr>
              <a:t>   На </a:t>
            </a:r>
            <a:r>
              <a:rPr lang="ru-RU" sz="2000" dirty="0">
                <a:solidFill>
                  <a:srgbClr val="002060"/>
                </a:solidFill>
                <a:latin typeface="Times New Roman" panose="02020603050405020304" pitchFamily="18" charset="0"/>
                <a:cs typeface="Times New Roman" panose="02020603050405020304" pitchFamily="18" charset="0"/>
              </a:rPr>
              <a:t>Кировском </a:t>
            </a:r>
            <a:r>
              <a:rPr lang="ru-RU" sz="2000" dirty="0" smtClean="0">
                <a:solidFill>
                  <a:srgbClr val="002060"/>
                </a:solidFill>
                <a:latin typeface="Times New Roman" panose="02020603050405020304" pitchFamily="18" charset="0"/>
                <a:cs typeface="Times New Roman" panose="02020603050405020304" pitchFamily="18" charset="0"/>
              </a:rPr>
              <a:t>заводе выпускались </a:t>
            </a:r>
            <a:r>
              <a:rPr lang="ru-RU" sz="2000" dirty="0">
                <a:solidFill>
                  <a:srgbClr val="002060"/>
                </a:solidFill>
                <a:latin typeface="Times New Roman" panose="02020603050405020304" pitchFamily="18" charset="0"/>
                <a:cs typeface="Times New Roman" panose="02020603050405020304" pitchFamily="18" charset="0"/>
              </a:rPr>
              <a:t>настоящие танки.</a:t>
            </a:r>
          </a:p>
        </p:txBody>
      </p:sp>
    </p:spTree>
    <p:extLst>
      <p:ext uri="{BB962C8B-B14F-4D97-AF65-F5344CB8AC3E}">
        <p14:creationId xmlns:p14="http://schemas.microsoft.com/office/powerpoint/2010/main" val="1403090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Autofit/>
          </a:bodyPr>
          <a:lstStyle/>
          <a:p>
            <a:pPr lvl="0"/>
            <a:r>
              <a:rPr lang="ru-RU" sz="2400" dirty="0" smtClean="0"/>
              <a:t>Этот </a:t>
            </a:r>
            <a:r>
              <a:rPr lang="ru-RU" sz="2400" dirty="0"/>
              <a:t>документ был написан ребёнком и предъявлен на Нюрнбергском процессе в качестве доказательства преступлений фашизма. О чём идет речь?</a:t>
            </a:r>
            <a:br>
              <a:rPr lang="ru-RU" sz="2400" dirty="0"/>
            </a:br>
            <a:endParaRPr lang="ru-RU" sz="2400" dirty="0"/>
          </a:p>
        </p:txBody>
      </p:sp>
      <p:pic>
        <p:nvPicPr>
          <p:cNvPr id="3" name="Picture 4" descr="http://itd2.mycdn.me/image?id=900484135061&amp;t=20&amp;plc=MOBILE&amp;tkn=*r5b3SUn9RxlJILv0qkDTen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08553"/>
            <a:ext cx="7027267" cy="451260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958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088232"/>
          </a:xfrm>
        </p:spPr>
        <p:txBody>
          <a:bodyPr>
            <a:noAutofit/>
          </a:bodyPr>
          <a:lstStyle/>
          <a:p>
            <a:r>
              <a:rPr lang="ru-RU" sz="2400" dirty="0" smtClean="0"/>
              <a:t>Дневник 11-летней школьницы Тани Савичевой стал одним из самых страшных свидетельств </a:t>
            </a:r>
            <a:r>
              <a:rPr lang="ru-RU" sz="2400" dirty="0"/>
              <a:t>ужасов войны. Эти записи </a:t>
            </a:r>
            <a:r>
              <a:rPr lang="ru-RU" sz="2400" dirty="0" smtClean="0"/>
              <a:t>девочка </a:t>
            </a:r>
            <a:r>
              <a:rPr lang="ru-RU" sz="2400" dirty="0"/>
              <a:t>вела во время блокады Ленинграда. Всего девять страниц, на которых Таня немногословно сообщает о гибели родных людей, стали настоящей летописью смерти.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348880"/>
            <a:ext cx="5642696" cy="42265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11906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8229600" cy="1440160"/>
          </a:xfrm>
        </p:spPr>
        <p:txBody>
          <a:bodyPr>
            <a:normAutofit/>
          </a:bodyPr>
          <a:lstStyle/>
          <a:p>
            <a:pPr lvl="0"/>
            <a:r>
              <a:rPr lang="ru-RU" sz="2400" dirty="0" smtClean="0"/>
              <a:t>Для чего на производственных предприятиях блокадного Ленинграда возле станков и сборочных верстаков устанавливали </a:t>
            </a:r>
            <a:r>
              <a:rPr lang="ru-RU" sz="2400" dirty="0"/>
              <a:t>деревянные </a:t>
            </a:r>
            <a:r>
              <a:rPr lang="ru-RU" sz="2400" dirty="0" smtClean="0"/>
              <a:t>подставки? </a:t>
            </a:r>
            <a:endParaRPr lang="ru-RU" sz="2400" dirty="0"/>
          </a:p>
        </p:txBody>
      </p:sp>
    </p:spTree>
    <p:extLst>
      <p:ext uri="{BB962C8B-B14F-4D97-AF65-F5344CB8AC3E}">
        <p14:creationId xmlns:p14="http://schemas.microsoft.com/office/powerpoint/2010/main" val="4154889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786210"/>
          </a:xfrm>
        </p:spPr>
        <p:txBody>
          <a:bodyPr>
            <a:noAutofit/>
          </a:bodyPr>
          <a:lstStyle/>
          <a:p>
            <a:r>
              <a:rPr lang="ru-RU" sz="2400" dirty="0"/>
              <a:t>Весной 1942 года в опустевшие, обезлюдевшие цеха предприятий пришли тысячи детей и подростков. В 12-15 лет они становились станочниками и сборщиками, выпускали автоматы и пулеметы, снаряды. Чтобы они могли работать за станками и сборочными верстаками, для них изготавливали деревянные подставки.</a:t>
            </a:r>
          </a:p>
        </p:txBody>
      </p:sp>
      <p:pic>
        <p:nvPicPr>
          <p:cNvPr id="1026" name="Picture 2" descr="https://i.pinimg.com/originals/ad/f8/7a/adf87a1c473d5a8c63345ae01934f7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651" y="2420888"/>
            <a:ext cx="2938697" cy="427090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21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a:bodyPr>
          <a:lstStyle/>
          <a:p>
            <a:r>
              <a:rPr lang="ru-RU" sz="2400" dirty="0" smtClean="0"/>
              <a:t>Несмотря </a:t>
            </a:r>
            <a:r>
              <a:rPr lang="ru-RU" sz="2400" dirty="0"/>
              <a:t>на чудовищные </a:t>
            </a:r>
            <a:r>
              <a:rPr lang="ru-RU" sz="2400" dirty="0" smtClean="0"/>
              <a:t>условия, дети</a:t>
            </a:r>
            <a:r>
              <a:rPr lang="ru-RU" sz="2400" dirty="0"/>
              <a:t> </a:t>
            </a:r>
            <a:r>
              <a:rPr lang="ru-RU" sz="2400" dirty="0" smtClean="0"/>
              <a:t>блокадного Ленинграда посещали школу и </a:t>
            </a:r>
            <a:r>
              <a:rPr lang="ru-RU" sz="2400" dirty="0"/>
              <a:t>занимались </a:t>
            </a:r>
            <a:r>
              <a:rPr lang="ru-RU" sz="2400" dirty="0" smtClean="0"/>
              <a:t>усердней</a:t>
            </a:r>
            <a:r>
              <a:rPr lang="ru-RU" sz="2400" dirty="0"/>
              <a:t>, чем в мирное время</a:t>
            </a:r>
            <a:r>
              <a:rPr lang="ru-RU" sz="2400" dirty="0" smtClean="0"/>
              <a:t>. Но была еще одна важная причина, по которой дети стремились попасть в школу. Назовите её.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132856"/>
            <a:ext cx="5832648" cy="399726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91098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27856"/>
            <a:ext cx="8229600" cy="1384920"/>
          </a:xfrm>
        </p:spPr>
        <p:txBody>
          <a:bodyPr>
            <a:noAutofit/>
          </a:bodyPr>
          <a:lstStyle/>
          <a:p>
            <a:r>
              <a:rPr lang="ru-RU" sz="2400" dirty="0" smtClean="0"/>
              <a:t>После </a:t>
            </a:r>
            <a:r>
              <a:rPr lang="ru-RU" sz="2400" dirty="0"/>
              <a:t>уроков </a:t>
            </a:r>
            <a:r>
              <a:rPr lang="ru-RU" sz="2400" dirty="0" smtClean="0"/>
              <a:t>школьникам выдавали </a:t>
            </a:r>
            <a:r>
              <a:rPr lang="ru-RU" sz="2400" dirty="0"/>
              <a:t>по тарелке белкового дрожжевого </a:t>
            </a:r>
            <a:r>
              <a:rPr lang="ru-RU" sz="2400" dirty="0" smtClean="0"/>
              <a:t>супа без </a:t>
            </a:r>
            <a:r>
              <a:rPr lang="ru-RU" sz="2400" dirty="0"/>
              <a:t>вырезки </a:t>
            </a:r>
            <a:r>
              <a:rPr lang="ru-RU" sz="2400" dirty="0" smtClean="0"/>
              <a:t>талонов из </a:t>
            </a:r>
            <a:r>
              <a:rPr lang="ru-RU" sz="2400" dirty="0"/>
              <a:t>продовольственной карточки. </a:t>
            </a:r>
            <a:r>
              <a:rPr lang="ru-RU" sz="2400" dirty="0" smtClean="0"/>
              <a:t> Это спасало им жизни.</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060848"/>
            <a:ext cx="6480721" cy="43204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8624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276872"/>
            <a:ext cx="8229600" cy="1143000"/>
          </a:xfrm>
        </p:spPr>
        <p:txBody>
          <a:bodyPr>
            <a:normAutofit fontScale="90000"/>
          </a:bodyPr>
          <a:lstStyle/>
          <a:p>
            <a:pPr lvl="0"/>
            <a:r>
              <a:rPr lang="ru-RU" sz="2700" dirty="0" smtClean="0"/>
              <a:t>Назовите </a:t>
            </a:r>
            <a:r>
              <a:rPr lang="ru-RU" sz="2700" dirty="0"/>
              <a:t>дату </a:t>
            </a:r>
            <a:r>
              <a:rPr lang="ru-RU" sz="2700" dirty="0" smtClean="0"/>
              <a:t>начала и окончания </a:t>
            </a:r>
            <a:r>
              <a:rPr lang="ru-RU" sz="2700" dirty="0"/>
              <a:t>блокады города Ленинграда в годы Великой Отечественной войны.</a:t>
            </a:r>
            <a:r>
              <a:rPr lang="ru-RU" dirty="0"/>
              <a:t/>
            </a:r>
            <a:br>
              <a:rPr lang="ru-RU" dirty="0"/>
            </a:br>
            <a:endParaRPr lang="ru-RU" dirty="0"/>
          </a:p>
        </p:txBody>
      </p:sp>
    </p:spTree>
    <p:extLst>
      <p:ext uri="{BB962C8B-B14F-4D97-AF65-F5344CB8AC3E}">
        <p14:creationId xmlns:p14="http://schemas.microsoft.com/office/powerpoint/2010/main" val="1529530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fontScale="90000"/>
          </a:bodyPr>
          <a:lstStyle/>
          <a:p>
            <a:r>
              <a:rPr lang="ru-RU" dirty="0" smtClean="0"/>
              <a:t>Кого во время блокады Ленинграда называли «часовыми </a:t>
            </a:r>
            <a:r>
              <a:rPr lang="ru-RU" dirty="0"/>
              <a:t>ленинградских крыш</a:t>
            </a:r>
            <a:r>
              <a:rPr lang="ru-RU" dirty="0" smtClean="0"/>
              <a:t>» и для чего они хватали «зажигалки»? </a:t>
            </a:r>
            <a:endParaRPr lang="ru-RU" dirty="0"/>
          </a:p>
        </p:txBody>
      </p:sp>
      <p:pic>
        <p:nvPicPr>
          <p:cNvPr id="4100" name="Picture 4" descr="http://mtdata.ru/u10/photoFE3B/20141633166-0/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0" y="1700808"/>
            <a:ext cx="6290867" cy="438788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26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2437196"/>
          </a:xfrm>
        </p:spPr>
        <p:txBody>
          <a:bodyPr>
            <a:normAutofit/>
          </a:bodyPr>
          <a:lstStyle/>
          <a:p>
            <a:r>
              <a:rPr lang="ru-RU" sz="2400" dirty="0" smtClean="0"/>
              <a:t>     «</a:t>
            </a:r>
            <a:r>
              <a:rPr lang="ru-RU" sz="2400" dirty="0"/>
              <a:t>Часовыми ленинградских крыш» называли взрослых и подростков, которые во время бомбёжек поднимались на </a:t>
            </a:r>
            <a:r>
              <a:rPr lang="ru-RU" sz="2400" dirty="0" smtClean="0"/>
              <a:t>крыши, спасать здания от </a:t>
            </a:r>
            <a:r>
              <a:rPr lang="ru-RU" sz="2400" dirty="0"/>
              <a:t>зажигательных бомб – «зажигалок». </a:t>
            </a:r>
            <a:r>
              <a:rPr lang="ru-RU" sz="2400" dirty="0" smtClean="0"/>
              <a:t>Зажигалку</a:t>
            </a:r>
            <a:r>
              <a:rPr lang="ru-RU" sz="2400" dirty="0"/>
              <a:t>, пока она не расплескалась огнём, хватали щипцами или специальными рукавицами, окунали в ведро с песком (водой) или сбрасывали с чердака во двор.</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2852936"/>
            <a:ext cx="4349330" cy="3447434"/>
          </a:xfrm>
          <a:prstGeom prst="rect">
            <a:avLst/>
          </a:prstGeom>
          <a:effectLst>
            <a:outerShdw blurRad="63500" sx="102000" sy="102000" algn="ctr" rotWithShape="0">
              <a:prstClr val="black">
                <a:alpha val="40000"/>
              </a:prst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24" y="3589963"/>
            <a:ext cx="4464496" cy="30700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021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556792"/>
            <a:ext cx="8229600" cy="3370386"/>
          </a:xfrm>
        </p:spPr>
        <p:txBody>
          <a:bodyPr>
            <a:normAutofit/>
          </a:bodyPr>
          <a:lstStyle/>
          <a:p>
            <a:r>
              <a:rPr lang="ru-RU" sz="2400" dirty="0" smtClean="0"/>
              <a:t>70 воспитанников </a:t>
            </a:r>
            <a:r>
              <a:rPr lang="ru-RU" sz="2400" dirty="0"/>
              <a:t>детского </a:t>
            </a:r>
            <a:r>
              <a:rPr lang="ru-RU" sz="2400" dirty="0" smtClean="0"/>
              <a:t>ансамбля Ленинградского городского Дворца пионеров были награждены медалями </a:t>
            </a:r>
            <a:br>
              <a:rPr lang="ru-RU" sz="2400" dirty="0" smtClean="0"/>
            </a:br>
            <a:r>
              <a:rPr lang="ru-RU" sz="2400" dirty="0" smtClean="0"/>
              <a:t>«</a:t>
            </a:r>
            <a:r>
              <a:rPr lang="ru-RU" sz="2400" dirty="0"/>
              <a:t>За оборону Ленинграда</a:t>
            </a:r>
            <a:r>
              <a:rPr lang="ru-RU" sz="2400" dirty="0" smtClean="0"/>
              <a:t>».</a:t>
            </a:r>
            <a:br>
              <a:rPr lang="ru-RU" sz="2400" dirty="0" smtClean="0"/>
            </a:br>
            <a:r>
              <a:rPr lang="ru-RU" sz="2400" dirty="0" smtClean="0"/>
              <a:t> За что ребятам была оказана такая честь?</a:t>
            </a:r>
            <a:r>
              <a:rPr lang="ru-RU" dirty="0"/>
              <a:t/>
            </a:r>
            <a:br>
              <a:rPr lang="ru-RU" dirty="0"/>
            </a:br>
            <a:endParaRPr lang="ru-RU" dirty="0"/>
          </a:p>
        </p:txBody>
      </p:sp>
    </p:spTree>
    <p:extLst>
      <p:ext uri="{BB962C8B-B14F-4D97-AF65-F5344CB8AC3E}">
        <p14:creationId xmlns:p14="http://schemas.microsoft.com/office/powerpoint/2010/main" val="740584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728192"/>
          </a:xfrm>
        </p:spPr>
        <p:txBody>
          <a:bodyPr>
            <a:normAutofit/>
          </a:bodyPr>
          <a:lstStyle/>
          <a:p>
            <a:r>
              <a:rPr lang="ru-RU" sz="2400" dirty="0"/>
              <a:t>Концертные </a:t>
            </a:r>
            <a:r>
              <a:rPr lang="ru-RU" sz="2400" dirty="0" smtClean="0"/>
              <a:t>группы </a:t>
            </a:r>
            <a:r>
              <a:rPr lang="ru-RU" sz="2400" dirty="0"/>
              <a:t>из учащихся ансамбля Дворца пионеров под руководством балетмейстера А.Е. </a:t>
            </a:r>
            <a:r>
              <a:rPr lang="ru-RU" sz="2400" dirty="0" err="1"/>
              <a:t>Обранта</a:t>
            </a:r>
            <a:r>
              <a:rPr lang="ru-RU" sz="2400" dirty="0"/>
              <a:t> </a:t>
            </a:r>
            <a:r>
              <a:rPr lang="ru-RU" sz="2400" dirty="0" smtClean="0"/>
              <a:t/>
            </a:r>
            <a:br>
              <a:rPr lang="ru-RU" sz="2400" dirty="0" smtClean="0"/>
            </a:br>
            <a:r>
              <a:rPr lang="ru-RU" sz="2400" dirty="0" smtClean="0"/>
              <a:t>выступали </a:t>
            </a:r>
            <a:r>
              <a:rPr lang="ru-RU" sz="2400" dirty="0"/>
              <a:t>в военных частях и госпиталях. </a:t>
            </a:r>
            <a:r>
              <a:rPr lang="ru-RU" sz="2400" dirty="0" smtClean="0"/>
              <a:t/>
            </a:r>
            <a:br>
              <a:rPr lang="ru-RU" sz="2400" dirty="0" smtClean="0"/>
            </a:br>
            <a:r>
              <a:rPr lang="ru-RU" sz="2400" dirty="0" smtClean="0"/>
              <a:t>За время блокады ансамбль дал около 3000 концертов.</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03" y="2195664"/>
            <a:ext cx="4208733" cy="2769933"/>
          </a:xfrm>
          <a:prstGeom prst="rect">
            <a:avLst/>
          </a:prstGeom>
          <a:effectLst>
            <a:outerShdw blurRad="63500" sx="102000" sy="102000" algn="ctr" rotWithShape="0">
              <a:prstClr val="black">
                <a:alpha val="40000"/>
              </a:prstClr>
            </a:outerShdw>
          </a:effectLst>
        </p:spPr>
      </p:pic>
      <p:sp>
        <p:nvSpPr>
          <p:cNvPr id="5" name="Прямоугольник 4"/>
          <p:cNvSpPr/>
          <p:nvPr/>
        </p:nvSpPr>
        <p:spPr>
          <a:xfrm>
            <a:off x="4604269" y="2103275"/>
            <a:ext cx="4565596" cy="2862322"/>
          </a:xfrm>
          <a:prstGeom prst="rect">
            <a:avLst/>
          </a:prstGeom>
        </p:spPr>
        <p:txBody>
          <a:bodyPr wrap="square">
            <a:spAutoFit/>
          </a:bodyPr>
          <a:lstStyle/>
          <a:p>
            <a:pPr algn="ct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30 марта 1942 </a:t>
            </a: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года ансамбль дал свой первый фронтовой концерт. </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Танцевали, превозмогая слабость; на ввалившихся щеках девочек губной помадой навели легкий румянец. </a:t>
            </a:r>
            <a:endPar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dirty="0" smtClean="0">
                <a:solidFill>
                  <a:srgbClr val="002060"/>
                </a:solidFill>
                <a:latin typeface="Times New Roman" panose="02020603050405020304" pitchFamily="18" charset="0"/>
                <a:cs typeface="Times New Roman" panose="02020603050405020304" pitchFamily="18" charset="0"/>
              </a:rPr>
              <a:t>После </a:t>
            </a:r>
            <a:r>
              <a:rPr lang="ru-RU" sz="2000" dirty="0">
                <a:solidFill>
                  <a:srgbClr val="002060"/>
                </a:solidFill>
                <a:latin typeface="Times New Roman" panose="02020603050405020304" pitchFamily="18" charset="0"/>
                <a:cs typeface="Times New Roman" panose="02020603050405020304" pitchFamily="18" charset="0"/>
              </a:rPr>
              <a:t>этого концерта ребята почти месяц провели в </a:t>
            </a:r>
            <a:r>
              <a:rPr lang="ru-RU" sz="2000" dirty="0" smtClean="0">
                <a:solidFill>
                  <a:srgbClr val="002060"/>
                </a:solidFill>
                <a:latin typeface="Times New Roman" panose="02020603050405020304" pitchFamily="18" charset="0"/>
                <a:cs typeface="Times New Roman" panose="02020603050405020304" pitchFamily="18" charset="0"/>
              </a:rPr>
              <a:t>госпитале, восстанавливали силы.</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248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Сколько грамм </a:t>
            </a:r>
            <a:r>
              <a:rPr lang="ru-RU" sz="2400" dirty="0"/>
              <a:t>хлеба получали дети, служащие и иждивенцы в самый сложный период блокады </a:t>
            </a:r>
            <a:r>
              <a:rPr lang="ru-RU" sz="2400" dirty="0" smtClean="0"/>
              <a:t>Ленинграда?</a:t>
            </a:r>
            <a:endParaRPr lang="ru-RU" sz="2400" dirty="0"/>
          </a:p>
        </p:txBody>
      </p:sp>
      <p:pic>
        <p:nvPicPr>
          <p:cNvPr id="8194" name="Picture 2" descr="https://bashny.net/uploads/images/00/00/45/2014/03/27/4c054009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2" y="2060848"/>
            <a:ext cx="6048375" cy="380047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26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125 грамм </a:t>
            </a:r>
            <a:r>
              <a:rPr lang="ru-RU" sz="2400" dirty="0" smtClean="0"/>
              <a:t>хлеба </a:t>
            </a:r>
            <a:r>
              <a:rPr lang="ru-RU" sz="2400" dirty="0"/>
              <a:t>в сутки получали дети, служащие и иждивенцы в самые суровые дни </a:t>
            </a:r>
            <a:r>
              <a:rPr lang="ru-RU" sz="2400" dirty="0" smtClean="0"/>
              <a:t>блокады.</a:t>
            </a:r>
            <a:endParaRPr lang="ru-RU" sz="2400" dirty="0"/>
          </a:p>
        </p:txBody>
      </p:sp>
      <p:pic>
        <p:nvPicPr>
          <p:cNvPr id="9218" name="Picture 2" descr="https://fs.znanio.ru/d5aff2/6e/5a/930e790d5061f5a4951884870f3bb1c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671" y="1700808"/>
            <a:ext cx="6134658" cy="460851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75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8229600" cy="1143000"/>
          </a:xfrm>
        </p:spPr>
        <p:txBody>
          <a:bodyPr>
            <a:normAutofit/>
          </a:bodyPr>
          <a:lstStyle/>
          <a:p>
            <a:r>
              <a:rPr lang="ru-RU" sz="2400" dirty="0" smtClean="0"/>
              <a:t>«</a:t>
            </a:r>
            <a:r>
              <a:rPr lang="ru-RU" sz="2400" dirty="0" err="1"/>
              <a:t>Б</a:t>
            </a:r>
            <a:r>
              <a:rPr lang="ru-RU" sz="2400" dirty="0" err="1" smtClean="0"/>
              <a:t>адаевский</a:t>
            </a:r>
            <a:r>
              <a:rPr lang="ru-RU" sz="2400" dirty="0" smtClean="0"/>
              <a:t> кофе</a:t>
            </a:r>
            <a:r>
              <a:rPr lang="ru-RU" sz="2400" dirty="0"/>
              <a:t>» </a:t>
            </a:r>
            <a:r>
              <a:rPr lang="ru-RU" sz="2400" dirty="0" smtClean="0"/>
              <a:t>- откуда его </a:t>
            </a:r>
            <a:r>
              <a:rPr lang="ru-RU" sz="2400" dirty="0"/>
              <a:t>брали </a:t>
            </a:r>
            <a:r>
              <a:rPr lang="ru-RU" sz="2400" dirty="0" smtClean="0"/>
              <a:t>ленинградцы?</a:t>
            </a:r>
            <a:endParaRPr lang="ru-RU" sz="2400" dirty="0"/>
          </a:p>
        </p:txBody>
      </p:sp>
      <p:pic>
        <p:nvPicPr>
          <p:cNvPr id="2050" name="Picture 2" descr="https://avatars.mds.yandex.net/get-pdb/2510071/92bcf863-03b6-4fe3-96ef-7ca5421f4563/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308" y="1916832"/>
            <a:ext cx="6024072" cy="4248472"/>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65171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82354"/>
          </a:xfrm>
        </p:spPr>
        <p:txBody>
          <a:bodyPr>
            <a:normAutofit/>
          </a:bodyPr>
          <a:lstStyle/>
          <a:p>
            <a:r>
              <a:rPr lang="ru-RU" sz="2400" dirty="0"/>
              <a:t>8 сентября 1941 года после налета немец­ких бомбардировщиков </a:t>
            </a:r>
            <a:r>
              <a:rPr lang="ru-RU" sz="2400" dirty="0" smtClean="0"/>
              <a:t>сгорели </a:t>
            </a:r>
            <a:r>
              <a:rPr lang="ru-RU" sz="2400" dirty="0" err="1" smtClean="0"/>
              <a:t>Ба­даевские</a:t>
            </a:r>
            <a:r>
              <a:rPr lang="ru-RU" sz="2400" dirty="0" smtClean="0"/>
              <a:t> склады – продовольственный запас города.</a:t>
            </a:r>
            <a:r>
              <a:rPr lang="ru-RU" sz="2400" dirty="0"/>
              <a:t> Огонь уничтожил 3 тысячи тонн муки и 2,5 тысячи тонн сахара</a:t>
            </a:r>
            <a:r>
              <a:rPr lang="ru-RU" sz="2400" dirty="0" smtClean="0"/>
              <a:t>.</a:t>
            </a:r>
            <a:r>
              <a:rPr lang="ru-RU" sz="2400" dirty="0"/>
              <a:t> </a:t>
            </a:r>
            <a:r>
              <a:rPr lang="ru-RU" sz="2400" dirty="0" smtClean="0"/>
              <a:t>Жители города собирали </a:t>
            </a:r>
            <a:r>
              <a:rPr lang="ru-RU" sz="2400" b="1" dirty="0" smtClean="0"/>
              <a:t>пропитанную </a:t>
            </a:r>
            <a:r>
              <a:rPr lang="ru-RU" sz="2400" b="1" dirty="0"/>
              <a:t>сахаром землю</a:t>
            </a:r>
            <a:r>
              <a:rPr lang="ru-RU" sz="2400" dirty="0"/>
              <a:t> растворяли в воде</a:t>
            </a:r>
            <a:r>
              <a:rPr lang="ru-RU" sz="2400" dirty="0" smtClean="0"/>
              <a:t>, вода </a:t>
            </a:r>
            <a:r>
              <a:rPr lang="ru-RU" sz="2400" dirty="0"/>
              <a:t>отстаивалась и получалась сладковатая, коричневая жидкость, похожая на кофе. Этот </a:t>
            </a:r>
            <a:r>
              <a:rPr lang="ru-RU" sz="2400" dirty="0" smtClean="0"/>
              <a:t>раствор кипятили и пили, чтобы выжить.</a:t>
            </a:r>
            <a:endParaRPr lang="ru-RU" sz="2400" dirty="0"/>
          </a:p>
        </p:txBody>
      </p:sp>
      <p:pic>
        <p:nvPicPr>
          <p:cNvPr id="1026" name="Picture 2" descr="https://www.bashinform.ru/upload/img_res750/a22991cd7912f0eb/y_64ad4192_ejw_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1008"/>
            <a:ext cx="4320480" cy="30646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468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016224"/>
          </a:xfrm>
        </p:spPr>
        <p:txBody>
          <a:bodyPr>
            <a:normAutofit/>
          </a:bodyPr>
          <a:lstStyle/>
          <a:p>
            <a:r>
              <a:rPr lang="ru-RU" sz="2400" dirty="0"/>
              <a:t>С</a:t>
            </a:r>
            <a:r>
              <a:rPr lang="ru-RU" sz="2400" dirty="0" smtClean="0"/>
              <a:t>вой </a:t>
            </a:r>
            <a:r>
              <a:rPr lang="ru-RU" sz="2400" dirty="0"/>
              <a:t>н</a:t>
            </a:r>
            <a:r>
              <a:rPr lang="ru-RU" sz="2400" dirty="0" smtClean="0"/>
              <a:t>еоценимый </a:t>
            </a:r>
            <a:r>
              <a:rPr lang="ru-RU" sz="2400" dirty="0"/>
              <a:t>вклад в оборону города внесли и ученые Всесоюзного научно-исследовательского витаминного института</a:t>
            </a:r>
            <a:r>
              <a:rPr lang="ru-RU" sz="2400" dirty="0" smtClean="0"/>
              <a:t>.</a:t>
            </a:r>
            <a:r>
              <a:rPr lang="ru-RU" sz="2400" dirty="0"/>
              <a:t> </a:t>
            </a:r>
            <a:r>
              <a:rPr lang="ru-RU" sz="2400" dirty="0" smtClean="0"/>
              <a:t>В чем заключался «тихий </a:t>
            </a:r>
            <a:r>
              <a:rPr lang="ru-RU" sz="2400" dirty="0"/>
              <a:t>подвиг биологов блокадного </a:t>
            </a:r>
            <a:r>
              <a:rPr lang="ru-RU" sz="2400" dirty="0" smtClean="0"/>
              <a:t>Ленинграда»?</a:t>
            </a:r>
            <a:endParaRPr lang="ru-RU" sz="2400" dirty="0"/>
          </a:p>
        </p:txBody>
      </p:sp>
      <p:pic>
        <p:nvPicPr>
          <p:cNvPr id="7170" name="Picture 2" descr="https://phototass4.cdnvideo.ru/width/1200_4ce85301/tass/m2/uploads/i/20131213/2074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118" y="2420888"/>
            <a:ext cx="5060452" cy="38164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14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6840"/>
            <a:ext cx="8229600" cy="3370386"/>
          </a:xfrm>
        </p:spPr>
        <p:txBody>
          <a:bodyPr>
            <a:noAutofit/>
          </a:bodyPr>
          <a:lstStyle/>
          <a:p>
            <a:r>
              <a:rPr lang="ru-RU" sz="2400" dirty="0" smtClean="0"/>
              <a:t>В </a:t>
            </a:r>
            <a:r>
              <a:rPr lang="ru-RU" sz="2400" dirty="0"/>
              <a:t>результате </a:t>
            </a:r>
            <a:r>
              <a:rPr lang="ru-RU" sz="2400" dirty="0" smtClean="0"/>
              <a:t>недостатка </a:t>
            </a:r>
            <a:r>
              <a:rPr lang="ru-RU" sz="2400" dirty="0"/>
              <a:t>продуктов в городе </a:t>
            </a:r>
            <a:r>
              <a:rPr lang="ru-RU" sz="2400" dirty="0" smtClean="0"/>
              <a:t>распространилась цинга - болезнь, вызываемая </a:t>
            </a:r>
            <a:r>
              <a:rPr lang="ru-RU" sz="2400" dirty="0"/>
              <a:t>острым недостатком витамина C</a:t>
            </a:r>
            <a:r>
              <a:rPr lang="ru-RU" sz="2400" dirty="0" smtClean="0"/>
              <a:t>. </a:t>
            </a:r>
            <a:r>
              <a:rPr lang="ru-RU" sz="2400" dirty="0"/>
              <a:t>В борьбу с </a:t>
            </a:r>
            <a:r>
              <a:rPr lang="ru-RU" sz="2400" dirty="0" smtClean="0"/>
              <a:t>этим страшным заболеванием </a:t>
            </a:r>
            <a:r>
              <a:rPr lang="ru-RU" sz="2400" dirty="0"/>
              <a:t>вступили </a:t>
            </a:r>
            <a:r>
              <a:rPr lang="ru-RU" sz="2400" dirty="0" smtClean="0"/>
              <a:t>ученые биологи. В короткие сроки </a:t>
            </a:r>
            <a:r>
              <a:rPr lang="ru-RU" sz="2400" b="1" dirty="0" smtClean="0"/>
              <a:t>была разработана технология по производству хвойной настойки</a:t>
            </a:r>
            <a:r>
              <a:rPr lang="ru-RU" sz="2400" dirty="0" smtClean="0"/>
              <a:t>. Хвоя была единственным доступным источником витамина С.</a:t>
            </a:r>
            <a:r>
              <a:rPr lang="ru-RU" sz="2400" dirty="0"/>
              <a:t> </a:t>
            </a:r>
            <a:r>
              <a:rPr lang="ru-RU" sz="2400" dirty="0" smtClean="0"/>
              <a:t>Благодаря своевременной разработке биологов, эпидемии </a:t>
            </a:r>
            <a:r>
              <a:rPr lang="ru-RU" sz="2400" dirty="0"/>
              <a:t>цинги в блокадном городе не было.</a:t>
            </a:r>
            <a:endParaRPr lang="ru-RU" sz="2400" b="1" dirty="0"/>
          </a:p>
        </p:txBody>
      </p:sp>
      <p:pic>
        <p:nvPicPr>
          <p:cNvPr id="6148" name="Picture 4" descr="https://propagandahistory.ru/pics/2017/10/1508281387_e9b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595437"/>
            <a:ext cx="3671119" cy="26156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74099" y="6309320"/>
            <a:ext cx="4073359" cy="417871"/>
          </a:xfrm>
          <a:prstGeom prst="rect">
            <a:avLst/>
          </a:prstGeom>
        </p:spPr>
        <p:txBody>
          <a:bodyPr wrap="none">
            <a:spAutoFit/>
          </a:bodyPr>
          <a:lstStyle/>
          <a:p>
            <a:pPr marL="457200">
              <a:lnSpc>
                <a:spcPct val="115000"/>
              </a:lnSpc>
              <a:spcAft>
                <a:spcPts val="0"/>
              </a:spcAft>
            </a:pP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Плакат блокадного Ленинграда</a:t>
            </a:r>
            <a:endPar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350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8 сентября 1941 года </a:t>
            </a:r>
            <a:r>
              <a:rPr lang="ru-RU" sz="2400" b="1" dirty="0" smtClean="0"/>
              <a:t>- </a:t>
            </a:r>
            <a:r>
              <a:rPr lang="ru-RU" sz="2400" b="1" dirty="0"/>
              <a:t>27 января 1944 года</a:t>
            </a:r>
          </a:p>
        </p:txBody>
      </p:sp>
      <p:pic>
        <p:nvPicPr>
          <p:cNvPr id="12290" name="Picture 2" descr="http://s1.fotokto.ru/photo/full/637/6379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889" y="1628800"/>
            <a:ext cx="6330222" cy="474766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07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Как называется печка, обогревавшая жителей </a:t>
            </a:r>
            <a:br>
              <a:rPr lang="ru-RU" sz="2400" dirty="0" smtClean="0"/>
            </a:br>
            <a:r>
              <a:rPr lang="ru-RU" sz="2400" dirty="0" smtClean="0"/>
              <a:t>блокадного города?</a:t>
            </a:r>
            <a:endParaRPr lang="ru-RU" sz="2400" dirty="0"/>
          </a:p>
        </p:txBody>
      </p:sp>
      <p:pic>
        <p:nvPicPr>
          <p:cNvPr id="3074" name="Picture 2" descr="https://ds05.infourok.ru/uploads/ex/0e6a/000e8d59-4e9e8f00/hello_html_m500bdae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72816"/>
            <a:ext cx="6040959" cy="402730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72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r>
              <a:rPr lang="ru-RU" b="1" dirty="0"/>
              <a:t>Б</a:t>
            </a:r>
            <a:r>
              <a:rPr lang="ru-RU" b="1" dirty="0" smtClean="0"/>
              <a:t>уржуйка </a:t>
            </a:r>
            <a:r>
              <a:rPr lang="ru-RU" dirty="0"/>
              <a:t>— небольшая металлическая печь. На ней </a:t>
            </a:r>
            <a:r>
              <a:rPr lang="ru-RU" dirty="0" smtClean="0"/>
              <a:t>кипятили </a:t>
            </a:r>
            <a:r>
              <a:rPr lang="ru-RU" dirty="0"/>
              <a:t>воду, варили пищу</a:t>
            </a:r>
            <a:r>
              <a:rPr lang="ru-RU" dirty="0" smtClean="0"/>
              <a:t>. Для топлива использовали старую </a:t>
            </a:r>
            <a:r>
              <a:rPr lang="ru-RU" dirty="0"/>
              <a:t>мебель, книги, выламывали паркет. </a:t>
            </a:r>
          </a:p>
        </p:txBody>
      </p:sp>
      <p:pic>
        <p:nvPicPr>
          <p:cNvPr id="4098" name="Picture 2" descr="фото «буржуйки» с выставки «Девятьсот дней муже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068" y="1844824"/>
            <a:ext cx="3597863" cy="47971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256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Что изображено на фотографии и как использование этого вещества помогало ленинградцам выжить?</a:t>
            </a:r>
            <a:endParaRPr lang="ru-RU" sz="2400" dirty="0"/>
          </a:p>
        </p:txBody>
      </p:sp>
      <p:pic>
        <p:nvPicPr>
          <p:cNvPr id="5124" name="Picture 4" descr="https://fsd.multiurok.ru/html/2019/06/02/s_5cf3d82d61765/1167002_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286500" cy="443865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513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2074242"/>
          </a:xfrm>
        </p:spPr>
        <p:txBody>
          <a:bodyPr>
            <a:normAutofit/>
          </a:bodyPr>
          <a:lstStyle/>
          <a:p>
            <a:r>
              <a:rPr lang="ru-RU" sz="2400" dirty="0" smtClean="0"/>
              <a:t>Это столярный клей, который делали </a:t>
            </a:r>
            <a:r>
              <a:rPr lang="ru-RU" sz="2400" dirty="0"/>
              <a:t>из костей животных, поэтому он был </a:t>
            </a:r>
            <a:r>
              <a:rPr lang="ru-RU" sz="2400" dirty="0" smtClean="0"/>
              <a:t>съедобным. Куски столярного клея </a:t>
            </a:r>
            <a:r>
              <a:rPr lang="ru-RU" sz="2400" dirty="0"/>
              <a:t>вымачивали несколько дней, потом </a:t>
            </a:r>
            <a:r>
              <a:rPr lang="ru-RU" sz="2400" dirty="0" smtClean="0"/>
              <a:t>варили, остужали. Получался </a:t>
            </a:r>
            <a:r>
              <a:rPr lang="ru-RU" sz="2400" dirty="0"/>
              <a:t>блокадный деликатес </a:t>
            </a:r>
            <a:r>
              <a:rPr lang="ru-RU" sz="2400" dirty="0" smtClean="0"/>
              <a:t>—</a:t>
            </a:r>
            <a:r>
              <a:rPr lang="ru-RU" sz="2400" dirty="0"/>
              <a:t>«</a:t>
            </a:r>
            <a:r>
              <a:rPr lang="ru-RU" sz="2400" dirty="0" smtClean="0"/>
              <a:t>студень».</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499" y="2060848"/>
            <a:ext cx="2915673" cy="44949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73131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32856"/>
            <a:ext cx="8229600" cy="1143000"/>
          </a:xfrm>
        </p:spPr>
        <p:txBody>
          <a:bodyPr>
            <a:normAutofit/>
          </a:bodyPr>
          <a:lstStyle/>
          <a:p>
            <a:r>
              <a:rPr lang="ru-RU" sz="2400" dirty="0" smtClean="0"/>
              <a:t>13 </a:t>
            </a:r>
            <a:r>
              <a:rPr lang="ru-RU" sz="2400" dirty="0"/>
              <a:t>сентября 1941 </a:t>
            </a:r>
            <a:r>
              <a:rPr lang="ru-RU" sz="2400" dirty="0" smtClean="0"/>
              <a:t>году </a:t>
            </a:r>
            <a:r>
              <a:rPr lang="ru-RU" sz="2400" dirty="0"/>
              <a:t>в </a:t>
            </a:r>
            <a:r>
              <a:rPr lang="ru-RU" sz="2400" dirty="0" smtClean="0"/>
              <a:t>Ленинград </a:t>
            </a:r>
            <a:r>
              <a:rPr lang="ru-RU" sz="2400" dirty="0"/>
              <a:t>прибыл новый командующий </a:t>
            </a:r>
            <a:r>
              <a:rPr lang="ru-RU" sz="2400" dirty="0" smtClean="0"/>
              <a:t>фронтом</a:t>
            </a:r>
            <a:r>
              <a:rPr lang="ru-RU" sz="2400" dirty="0"/>
              <a:t>. </a:t>
            </a:r>
            <a:r>
              <a:rPr lang="ru-RU" sz="2400" dirty="0" smtClean="0"/>
              <a:t>Назовите его фамилию.</a:t>
            </a:r>
            <a:endParaRPr lang="ru-RU" sz="2400" dirty="0"/>
          </a:p>
        </p:txBody>
      </p:sp>
    </p:spTree>
    <p:extLst>
      <p:ext uri="{BB962C8B-B14F-4D97-AF65-F5344CB8AC3E}">
        <p14:creationId xmlns:p14="http://schemas.microsoft.com/office/powerpoint/2010/main" val="3432759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Георгий Константинович Жуков – </a:t>
            </a:r>
            <a:br>
              <a:rPr lang="ru-RU" sz="2400" b="1" dirty="0" smtClean="0"/>
            </a:br>
            <a:r>
              <a:rPr lang="ru-RU" sz="2400" b="1" dirty="0" smtClean="0"/>
              <a:t>маршал Советского Союза</a:t>
            </a:r>
            <a:endParaRPr lang="ru-RU" sz="2400" b="1" dirty="0"/>
          </a:p>
        </p:txBody>
      </p:sp>
      <p:pic>
        <p:nvPicPr>
          <p:cNvPr id="11266" name="Picture 2" descr="https://i.pinimg.com/736x/44/c2/0d/44c20d421cf8cf3af6c7ef88d913c2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580" y="1772816"/>
            <a:ext cx="3674839" cy="489978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051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20888"/>
            <a:ext cx="8229600" cy="1143000"/>
          </a:xfrm>
        </p:spPr>
        <p:txBody>
          <a:bodyPr>
            <a:normAutofit/>
          </a:bodyPr>
          <a:lstStyle/>
          <a:p>
            <a:r>
              <a:rPr lang="ru-RU" sz="2400" dirty="0" smtClean="0"/>
              <a:t>В каком году городу Ленинграду </a:t>
            </a:r>
            <a:r>
              <a:rPr lang="ru-RU" sz="2400" dirty="0"/>
              <a:t>присвоено </a:t>
            </a:r>
            <a:r>
              <a:rPr lang="ru-RU" sz="2400" dirty="0" smtClean="0"/>
              <a:t/>
            </a:r>
            <a:br>
              <a:rPr lang="ru-RU" sz="2400" dirty="0" smtClean="0"/>
            </a:br>
            <a:r>
              <a:rPr lang="ru-RU" sz="2400" dirty="0" smtClean="0"/>
              <a:t>звание </a:t>
            </a:r>
            <a:r>
              <a:rPr lang="ru-RU" sz="2400" dirty="0"/>
              <a:t>«Город‑герой</a:t>
            </a:r>
            <a:r>
              <a:rPr lang="ru-RU" sz="2400" dirty="0" smtClean="0"/>
              <a:t>»?</a:t>
            </a:r>
            <a:endParaRPr lang="ru-RU" sz="2400" dirty="0"/>
          </a:p>
        </p:txBody>
      </p:sp>
    </p:spTree>
    <p:extLst>
      <p:ext uri="{BB962C8B-B14F-4D97-AF65-F5344CB8AC3E}">
        <p14:creationId xmlns:p14="http://schemas.microsoft.com/office/powerpoint/2010/main" val="3488119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8 мая 1965 года Ленинграду присвоено </a:t>
            </a:r>
            <a:r>
              <a:rPr lang="ru-RU" sz="2400" b="1" dirty="0" smtClean="0"/>
              <a:t/>
            </a:r>
            <a:br>
              <a:rPr lang="ru-RU" sz="2400" b="1" dirty="0" smtClean="0"/>
            </a:br>
            <a:r>
              <a:rPr lang="ru-RU" sz="2400" b="1" dirty="0" smtClean="0"/>
              <a:t>звание </a:t>
            </a:r>
            <a:r>
              <a:rPr lang="ru-RU" sz="2400" b="1" dirty="0"/>
              <a:t>«Город-герой»</a:t>
            </a:r>
          </a:p>
        </p:txBody>
      </p:sp>
      <p:pic>
        <p:nvPicPr>
          <p:cNvPr id="13318" name="Picture 6" descr="https://sun9-34.userapi.com/_hHYvoyX2uoTwc6as80TbrlyRYjGQDymBnujLg/oElmM8s03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606" y="1772816"/>
            <a:ext cx="6236787" cy="467565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49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1243</Words>
  <Application>Microsoft Office PowerPoint</Application>
  <PresentationFormat>Экран (4:3)</PresentationFormat>
  <Paragraphs>116</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Тема Office</vt:lpstr>
      <vt:lpstr>Презентация PowerPoint</vt:lpstr>
      <vt:lpstr>ВСЕРОССИЙСКОЕ ДЕТСКО-ЮНОШЕСКОЕ ВОЕННО-ПАТРИОТИЧЕСКОЕ  ОБЩЕСТВЕННОЕ ДВИЖЕНИЕ  «ЮНАРМИЯ» </vt:lpstr>
      <vt:lpstr>Презентация PowerPoint</vt:lpstr>
      <vt:lpstr>Назовите дату начала и окончания блокады города Ленинграда в годы Великой Отечественной войны. </vt:lpstr>
      <vt:lpstr>8 сентября 1941 года - 27 января 1944 года</vt:lpstr>
      <vt:lpstr>13 сентября 1941 году в Ленинград прибыл новый командующий фронтом. Назовите его фамилию.</vt:lpstr>
      <vt:lpstr>Георгий Константинович Жуков –  маршал Советского Союза</vt:lpstr>
      <vt:lpstr>В каком году городу Ленинграду присвоено  звание «Город‑герой»?</vt:lpstr>
      <vt:lpstr>8 мая 1965 года Ленинграду присвоено  звание «Город-герой»</vt:lpstr>
      <vt:lpstr>Как называлась наступательная операция,  целью которой был прорыв блокады Ленинграда? </vt:lpstr>
      <vt:lpstr>Операция «Искра»</vt:lpstr>
      <vt:lpstr>Как называлась единственная магистраль, связывавшая заблокированный в кольце немецких войск  Ленинград и Большую землю?</vt:lpstr>
      <vt:lpstr>22 ноября 1941 года по льду Ладожского озера прошли первые машины – транспортная магистраль получила народное название Дорога жизни.</vt:lpstr>
      <vt:lpstr>Как называется этот монумент, расположенный на территории Пискаревского мемориального кладбища  в городе Санкт-Петербург?</vt:lpstr>
      <vt:lpstr>В центре архитектурно-скульптурного ансамбля Пискаревского мемориального кладбища на высоком постаменте находится шестиметровый бронзовый монумент «Мать-Родина».  </vt:lpstr>
      <vt:lpstr>Этот монумент, сооружен в память о детях, на долю которых выпали тяжелейшие условия жизни в осажденном городе. Как называется монумент?</vt:lpstr>
      <vt:lpstr>«Цветок жизни»</vt:lpstr>
      <vt:lpstr>Как называется монумент, сооруженный на берегу Ладожского озера, - символ прерванной блокады  и начала новой жизни города, пережившего весь ужас страшной войны.  </vt:lpstr>
      <vt:lpstr>«Разорванное кольцо» Монумент является объектом культурного наследия и частью мемориального комплекса «Зеленый пояс Славы».  </vt:lpstr>
      <vt:lpstr>Движение этого вида транспорта, организованное фактически на передовой под носом у врага, стало ярчайшей иллюстрацией Ленинграда как города-фронта.  В память о нем в 2007 году в городе Санкт-Петербург был установлен памятник.  Назовите этот вид транспорта.</vt:lpstr>
      <vt:lpstr>Ленинградский трамвай стал полноправным участником обороны города, не только перевозя людей и грузы, но и «своим телом» на баррикадах защищая дорожное полотно нынешнего Петергофского шоссе от вражеского вторжения. </vt:lpstr>
      <vt:lpstr>8 сентября 2016 года на Васильевском острове города Санкт-Петербурга появился памятник, спроектированный по всем правилам гномоники и посвященный блокадным дням.  Как называется этот памятник?</vt:lpstr>
      <vt:lpstr>Памятник «Солнечные часы» установлен  в память о фанерных солнечных часах, созданных весной 1943 года на Большом проспекте Васильевского острова по проекту профессора астрономии Василия Иосифовича Прянишникова. </vt:lpstr>
      <vt:lpstr>Актриса Янина Жеймо днём снималась в агитационных фильмах блокадного Ленинграда, вечером дежурила на крыше киностудии, гасила зажигательные бомбы.  В 1947 году она стала главной героиней киносказки, любимицей всех детей Советского Союза.  Назовите эту сказку.</vt:lpstr>
      <vt:lpstr>«Золушка»</vt:lpstr>
      <vt:lpstr> «Никто не забыт, ничто не забыто»  Автора этих строк называли «голосом надежды блокадного Ленинграда», «блокадной музой Ленинграда».  Назовите ее имя. </vt:lpstr>
      <vt:lpstr>Поэтесса О́льга Фёдоровна Бергго́льц. Все дни блокады Ольга Берггольц работала на Ленинградском радио.  Её голоса ждали измученные, но непокоренные ленинградцы. Поразительные выступления О. Берггольц имели такую силу, что враги внесли ее в список советских людей, которые должны быть расстреляны сразу после взятия Ленинграда. </vt:lpstr>
      <vt:lpstr>Ленинградцы считали, что этим событием они нанесли сильнейший удар по немцам, даже сильнее бомбёжки.  Какое спортивное событие произошло в блокадном Ленинграде 31 мая 1942 года?  </vt:lpstr>
      <vt:lpstr> 31 мая 1942 года в осаждённом городе прошёл футбольный матч между командой Ленинградского металлического завода и «Динамо». Этот матч опроверг все доводы фашистской пропаганды – город не просто жил, он ещё и играл в футбол. </vt:lpstr>
      <vt:lpstr>9 августа 1942 года все артиллерийские силы Ленинграда были брошены на подавление огневых точек противника. Именно в этот день немцы намеревались захватить город и даже заготовили пригласительные билеты на банкет в ресторане гостиницы «Астория».  Какое культурное событие произошло в блокадном Ленинграде в этот день?</vt:lpstr>
      <vt:lpstr>       9 августа 1942 года в блокадном Ленинграде Большой симфонический оркестр во главе с Карлом Элиасбергом исполнил Седьмую симфонию Дмитрия Шостаковича. Её слышали не только жители города, но и осаждавшие Ленинград немецкие войска, считавшие, что город практически мертв.</vt:lpstr>
      <vt:lpstr>Во время блокады Ленинграда шутили,  что эти изделия в осажденном городе делают  Кировский завод и Кировский театр.  Изделия были, примерно, одинакового размера,  но очень существенно отличались по массе.  Назовите оба изделия одним словом.</vt:lpstr>
      <vt:lpstr>Танк </vt:lpstr>
      <vt:lpstr>Этот документ был написан ребёнком и предъявлен на Нюрнбергском процессе в качестве доказательства преступлений фашизма. О чём идет речь? </vt:lpstr>
      <vt:lpstr>Дневник 11-летней школьницы Тани Савичевой стал одним из самых страшных свидетельств ужасов войны. Эти записи девочка вела во время блокады Ленинграда. Всего девять страниц, на которых Таня немногословно сообщает о гибели родных людей, стали настоящей летописью смерти. </vt:lpstr>
      <vt:lpstr>Для чего на производственных предприятиях блокадного Ленинграда возле станков и сборочных верстаков устанавливали деревянные подставки? </vt:lpstr>
      <vt:lpstr>Весной 1942 года в опустевшие, обезлюдевшие цеха предприятий пришли тысячи детей и подростков. В 12-15 лет они становились станочниками и сборщиками, выпускали автоматы и пулеметы, снаряды. Чтобы они могли работать за станками и сборочными верстаками, для них изготавливали деревянные подставки.</vt:lpstr>
      <vt:lpstr>Несмотря на чудовищные условия, дети блокадного Ленинграда посещали школу и занимались усердней, чем в мирное время. Но была еще одна важная причина, по которой дети стремились попасть в школу. Назовите её. </vt:lpstr>
      <vt:lpstr>После уроков школьникам выдавали по тарелке белкового дрожжевого супа без вырезки талонов из продовольственной карточки.  Это спасало им жизни.</vt:lpstr>
      <vt:lpstr>Кого во время блокады Ленинграда называли «часовыми ленинградских крыш» и для чего они хватали «зажигалки»? </vt:lpstr>
      <vt:lpstr>     «Часовыми ленинградских крыш» называли взрослых и подростков, которые во время бомбёжек поднимались на крыши, спасать здания от зажигательных бомб – «зажигалок». Зажигалку, пока она не расплескалась огнём, хватали щипцами или специальными рукавицами, окунали в ведро с песком (водой) или сбрасывали с чердака во двор.</vt:lpstr>
      <vt:lpstr>70 воспитанников детского ансамбля Ленинградского городского Дворца пионеров были награждены медалями  «За оборону Ленинграда».  За что ребятам была оказана такая честь? </vt:lpstr>
      <vt:lpstr>Концертные группы из учащихся ансамбля Дворца пионеров под руководством балетмейстера А.Е. Обранта  выступали в военных частях и госпиталях.  За время блокады ансамбль дал около 3000 концертов.</vt:lpstr>
      <vt:lpstr>Сколько грамм хлеба получали дети, служащие и иждивенцы в самый сложный период блокады Ленинграда?</vt:lpstr>
      <vt:lpstr>125 грамм хлеба в сутки получали дети, служащие и иждивенцы в самые суровые дни блокады.</vt:lpstr>
      <vt:lpstr>«Бадаевский кофе» - откуда его брали ленинградцы?</vt:lpstr>
      <vt:lpstr>8 сентября 1941 года после налета немец­ких бомбардировщиков сгорели Ба­даевские склады – продовольственный запас города. Огонь уничтожил 3 тысячи тонн муки и 2,5 тысячи тонн сахара. Жители города собирали пропитанную сахаром землю растворяли в воде, вода отстаивалась и получалась сладковатая, коричневая жидкость, похожая на кофе. Этот раствор кипятили и пили, чтобы выжить.</vt:lpstr>
      <vt:lpstr>Свой неоценимый вклад в оборону города внесли и ученые Всесоюзного научно-исследовательского витаминного института. В чем заключался «тихий подвиг биологов блокадного Ленинграда»?</vt:lpstr>
      <vt:lpstr>В результате недостатка продуктов в городе распространилась цинга - болезнь, вызываемая острым недостатком витамина C. В борьбу с этим страшным заболеванием вступили ученые биологи. В короткие сроки была разработана технология по производству хвойной настойки. Хвоя была единственным доступным источником витамина С. Благодаря своевременной разработке биологов, эпидемии цинги в блокадном городе не было.</vt:lpstr>
      <vt:lpstr>Как называется печка, обогревавшая жителей  блокадного города?</vt:lpstr>
      <vt:lpstr>Буржуйка — небольшая металлическая печь. На ней кипятили воду, варили пищу. Для топлива использовали старую мебель, книги, выламывали паркет. </vt:lpstr>
      <vt:lpstr>Что изображено на фотографии и как использование этого вещества помогало ленинградцам выжить?</vt:lpstr>
      <vt:lpstr>Это столярный клей, который делали из костей животных, поэтому он был съедобным. Куски столярного клея вымачивали несколько дней, потом варили, остужали. Получался блокадный деликатес —«студень».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Гость</dc:creator>
  <cp:lastModifiedBy>Пользователь</cp:lastModifiedBy>
  <cp:revision>111</cp:revision>
  <dcterms:created xsi:type="dcterms:W3CDTF">2020-04-16T16:19:25Z</dcterms:created>
  <dcterms:modified xsi:type="dcterms:W3CDTF">2021-01-22T11:12:22Z</dcterms:modified>
</cp:coreProperties>
</file>