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77" r:id="rId10"/>
    <p:sldId id="266" r:id="rId11"/>
    <p:sldId id="265" r:id="rId12"/>
    <p:sldId id="270" r:id="rId13"/>
    <p:sldId id="267" r:id="rId14"/>
    <p:sldId id="268" r:id="rId15"/>
    <p:sldId id="269" r:id="rId16"/>
    <p:sldId id="273" r:id="rId17"/>
    <p:sldId id="264" r:id="rId18"/>
    <p:sldId id="272" r:id="rId19"/>
    <p:sldId id="271" r:id="rId20"/>
    <p:sldId id="274" r:id="rId21"/>
    <p:sldId id="278" r:id="rId22"/>
    <p:sldId id="276" r:id="rId23"/>
    <p:sldId id="275"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4" d="100"/>
          <a:sy n="94" d="100"/>
        </p:scale>
        <p:origin x="-88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BB41B70-D467-4D96-A046-3CC700C7B31F}" type="datetimeFigureOut">
              <a:rPr lang="ru-RU" smtClean="0"/>
              <a:t>11.07.2019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FF61E7-A7D2-49DB-8A15-D66A33AFBD87}"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B41B70-D467-4D96-A046-3CC700C7B31F}" type="datetimeFigureOut">
              <a:rPr lang="ru-RU" smtClean="0"/>
              <a:t>11.07.2019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FF61E7-A7D2-49DB-8A15-D66A33AFBD8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B41B70-D467-4D96-A046-3CC700C7B31F}" type="datetimeFigureOut">
              <a:rPr lang="ru-RU" smtClean="0"/>
              <a:t>11.07.2019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FF61E7-A7D2-49DB-8A15-D66A33AFBD8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B41B70-D467-4D96-A046-3CC700C7B31F}" type="datetimeFigureOut">
              <a:rPr lang="ru-RU" smtClean="0"/>
              <a:t>11.07.2019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FF61E7-A7D2-49DB-8A15-D66A33AFBD8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BB41B70-D467-4D96-A046-3CC700C7B31F}" type="datetimeFigureOut">
              <a:rPr lang="ru-RU" smtClean="0"/>
              <a:t>11.07.2019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FF61E7-A7D2-49DB-8A15-D66A33AFBD8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B41B70-D467-4D96-A046-3CC700C7B31F}" type="datetimeFigureOut">
              <a:rPr lang="ru-RU" smtClean="0"/>
              <a:t>11.07.2019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FF61E7-A7D2-49DB-8A15-D66A33AFBD8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B41B70-D467-4D96-A046-3CC700C7B31F}" type="datetimeFigureOut">
              <a:rPr lang="ru-RU" smtClean="0"/>
              <a:t>11.07.2019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CFF61E7-A7D2-49DB-8A15-D66A33AFBD87}"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BB41B70-D467-4D96-A046-3CC700C7B31F}" type="datetimeFigureOut">
              <a:rPr lang="ru-RU" smtClean="0"/>
              <a:t>11.07.2019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CFF61E7-A7D2-49DB-8A15-D66A33AFBD8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B70-D467-4D96-A046-3CC700C7B31F}" type="datetimeFigureOut">
              <a:rPr lang="ru-RU" smtClean="0"/>
              <a:t>11.07.2019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CFF61E7-A7D2-49DB-8A15-D66A33AFBD8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41B70-D467-4D96-A046-3CC700C7B31F}" type="datetimeFigureOut">
              <a:rPr lang="ru-RU" smtClean="0"/>
              <a:t>11.07.2019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FF61E7-A7D2-49DB-8A15-D66A33AFBD8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B41B70-D467-4D96-A046-3CC700C7B31F}" type="datetimeFigureOut">
              <a:rPr lang="ru-RU" smtClean="0"/>
              <a:t>11.07.2019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FF61E7-A7D2-49DB-8A15-D66A33AFBD87}"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B41B70-D467-4D96-A046-3CC700C7B31F}" type="datetimeFigureOut">
              <a:rPr lang="ru-RU" smtClean="0"/>
              <a:t>11.07.2019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CFF61E7-A7D2-49DB-8A15-D66A33AFBD8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148063" y="5052545"/>
            <a:ext cx="3168353" cy="882119"/>
          </a:xfrm>
        </p:spPr>
        <p:txBody>
          <a:bodyPr>
            <a:normAutofit fontScale="77500" lnSpcReduction="20000"/>
          </a:bodyPr>
          <a:lstStyle/>
          <a:p>
            <a:r>
              <a:rPr lang="ru-RU" dirty="0" smtClean="0"/>
              <a:t>Учитель </a:t>
            </a:r>
            <a:r>
              <a:rPr lang="ru-RU" dirty="0" smtClean="0"/>
              <a:t>математики </a:t>
            </a:r>
            <a:r>
              <a:rPr lang="ru-RU" smtClean="0"/>
              <a:t>МБОУ Школы №132 </a:t>
            </a:r>
            <a:endParaRPr lang="ru-RU" dirty="0" smtClean="0"/>
          </a:p>
          <a:p>
            <a:r>
              <a:rPr lang="ru-RU" dirty="0" smtClean="0"/>
              <a:t>                 Куркина Н.Г.</a:t>
            </a:r>
            <a:endParaRPr lang="ru-RU" dirty="0"/>
          </a:p>
        </p:txBody>
      </p:sp>
      <p:sp>
        <p:nvSpPr>
          <p:cNvPr id="2" name="Заголовок 1"/>
          <p:cNvSpPr>
            <a:spLocks noGrp="1"/>
          </p:cNvSpPr>
          <p:nvPr>
            <p:ph type="ctrTitle"/>
          </p:nvPr>
        </p:nvSpPr>
        <p:spPr>
          <a:xfrm>
            <a:off x="817581" y="548680"/>
            <a:ext cx="7175351" cy="4376777"/>
          </a:xfrm>
        </p:spPr>
        <p:txBody>
          <a:bodyPr/>
          <a:lstStyle/>
          <a:p>
            <a:pPr marL="182880" indent="0" algn="ctr">
              <a:buNone/>
            </a:pPr>
            <a:r>
              <a:rPr lang="ru-RU" dirty="0">
                <a:effectLst/>
              </a:rPr>
              <a:t>Применение графов для решения логических задач</a:t>
            </a:r>
          </a:p>
        </p:txBody>
      </p:sp>
    </p:spTree>
    <p:extLst>
      <p:ext uri="{BB962C8B-B14F-4D97-AF65-F5344CB8AC3E}">
        <p14:creationId xmlns:p14="http://schemas.microsoft.com/office/powerpoint/2010/main" val="2925424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1043608" y="908720"/>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Задача2.</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800" dirty="0">
                <a:effectLst/>
                <a:ea typeface="BatangChe" panose="02030609000101010101" pitchFamily="49" charset="-127"/>
              </a:rPr>
              <a:t>В стране Цифра есть 9 городов с названиями 1, 2, 3, 4, 5, 6, 7, 8, 9. Путешественник обнаружил, что два города соединены авиалинией тогда и только тогда, когда двузначное число, составленное из цифр-названий этих городов, делится на 3. Можно ли из  города 1  с пересадками добраться в </a:t>
            </a:r>
            <a:r>
              <a:rPr lang="ru-RU" sz="2800" dirty="0" smtClean="0">
                <a:effectLst/>
                <a:ea typeface="BatangChe" panose="02030609000101010101" pitchFamily="49" charset="-127"/>
              </a:rPr>
              <a:t>город 9?</a:t>
            </a:r>
            <a:endParaRPr lang="ru-RU" sz="2800" dirty="0">
              <a:effectLst/>
              <a:ea typeface="BatangChe" panose="02030609000101010101" pitchFamily="49" charset="-127"/>
            </a:endParaRPr>
          </a:p>
        </p:txBody>
      </p:sp>
    </p:spTree>
    <p:extLst>
      <p:ext uri="{BB962C8B-B14F-4D97-AF65-F5344CB8AC3E}">
        <p14:creationId xmlns:p14="http://schemas.microsoft.com/office/powerpoint/2010/main" val="70213030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445224"/>
            <a:ext cx="5995189" cy="1080120"/>
          </a:xfrm>
        </p:spPr>
        <p:txBody>
          <a:bodyPr>
            <a:normAutofit/>
          </a:bodyPr>
          <a:lstStyle/>
          <a:p>
            <a:endParaRPr lang="ru-RU" dirty="0" smtClean="0"/>
          </a:p>
          <a:p>
            <a:r>
              <a:rPr lang="ru-RU" b="1" dirty="0" smtClean="0">
                <a:solidFill>
                  <a:schemeClr val="accent6"/>
                </a:solidFill>
              </a:rPr>
              <a:t>Ответ</a:t>
            </a:r>
            <a:r>
              <a:rPr lang="ru-RU" b="1" dirty="0">
                <a:solidFill>
                  <a:schemeClr val="accent6"/>
                </a:solidFill>
              </a:rPr>
              <a:t>:</a:t>
            </a:r>
            <a:r>
              <a:rPr lang="ru-RU" dirty="0"/>
              <a:t> нельзя</a:t>
            </a:r>
          </a:p>
          <a:p>
            <a:endParaRPr lang="ru-RU" dirty="0" smtClean="0"/>
          </a:p>
        </p:txBody>
      </p:sp>
      <p:sp>
        <p:nvSpPr>
          <p:cNvPr id="2" name="Заголовок 1"/>
          <p:cNvSpPr>
            <a:spLocks noGrp="1"/>
          </p:cNvSpPr>
          <p:nvPr>
            <p:ph type="ctrTitle"/>
          </p:nvPr>
        </p:nvSpPr>
        <p:spPr>
          <a:xfrm>
            <a:off x="827584" y="476672"/>
            <a:ext cx="7175351" cy="4376777"/>
          </a:xfrm>
        </p:spPr>
        <p:txBody>
          <a:bodyPr/>
          <a:lstStyle/>
          <a:p>
            <a:pPr marL="182880" indent="0">
              <a:buNone/>
            </a:pPr>
            <a:r>
              <a:rPr lang="ru-RU" sz="2400" dirty="0" smtClean="0">
                <a:solidFill>
                  <a:schemeClr val="accent6"/>
                </a:solidFill>
                <a:effectLst/>
                <a:ea typeface="BatangChe" panose="02030609000101010101" pitchFamily="49" charset="-127"/>
              </a:rPr>
              <a:t>Задача2 (решение).</a:t>
            </a:r>
            <a:r>
              <a:rPr lang="ru-RU" sz="2400" dirty="0">
                <a:effectLst/>
                <a:ea typeface="BatangChe" panose="02030609000101010101" pitchFamily="49" charset="-127"/>
              </a:rPr>
              <a:t/>
            </a:r>
            <a:br>
              <a:rPr lang="ru-RU" sz="2400" dirty="0">
                <a:effectLst/>
                <a:ea typeface="BatangChe" panose="02030609000101010101" pitchFamily="49" charset="-127"/>
              </a:rPr>
            </a:br>
            <a:r>
              <a:rPr lang="ru-RU" sz="2400" dirty="0">
                <a:effectLst/>
                <a:ea typeface="BatangChe" panose="02030609000101010101" pitchFamily="49" charset="-127"/>
              </a:rPr>
              <a:t>В стране Цифра есть 9 городов с названиями 1, 2, 3, 4, 5, 6, 7, 8, 9. Путешественник обнаружил, что два города соединены авиалинией тогда и только тогда, когда двузначное число, составленное из цифр-названий этих городов, делится на 3. Можно ли из  города 1  с пересадками добраться в </a:t>
            </a:r>
            <a:r>
              <a:rPr lang="ru-RU" sz="2400" dirty="0" smtClean="0">
                <a:effectLst/>
                <a:ea typeface="BatangChe" panose="02030609000101010101" pitchFamily="49" charset="-127"/>
              </a:rPr>
              <a:t>город 9?</a:t>
            </a:r>
            <a:endParaRPr lang="ru-RU" sz="1800" dirty="0">
              <a:effectLst/>
              <a:ea typeface="BatangChe" panose="02030609000101010101" pitchFamily="49" charset="-127"/>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3645024"/>
            <a:ext cx="5184577" cy="201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908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827584" y="476672"/>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Задача3.</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043608" y="1052736"/>
            <a:ext cx="7344816" cy="1815882"/>
          </a:xfrm>
          <a:prstGeom prst="rect">
            <a:avLst/>
          </a:prstGeom>
        </p:spPr>
        <p:txBody>
          <a:bodyPr wrap="square">
            <a:spAutoFit/>
          </a:bodyPr>
          <a:lstStyle/>
          <a:p>
            <a:r>
              <a:rPr lang="ru-RU" sz="2800" dirty="0" smtClean="0"/>
              <a:t>Сколькими способами, двигаясь по указанным  отрезкам, можно кратчайшим путем переместиться из точки А в точку В? </a:t>
            </a:r>
          </a:p>
          <a:p>
            <a:r>
              <a:rPr lang="ru-RU" sz="2800" dirty="0" smtClean="0"/>
              <a:t> </a:t>
            </a:r>
            <a:endParaRPr lang="ru-RU" sz="28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54647"/>
            <a:ext cx="6818722" cy="265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2832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99592" y="5877272"/>
            <a:ext cx="6283221" cy="648072"/>
          </a:xfrm>
        </p:spPr>
        <p:txBody>
          <a:bodyPr>
            <a:normAutofit fontScale="70000" lnSpcReduction="20000"/>
          </a:bodyPr>
          <a:lstStyle/>
          <a:p>
            <a:endParaRPr lang="ru-RU" dirty="0" smtClean="0"/>
          </a:p>
          <a:p>
            <a:r>
              <a:rPr lang="ru-RU" sz="3100" b="1" dirty="0" smtClean="0">
                <a:solidFill>
                  <a:schemeClr val="accent6"/>
                </a:solidFill>
              </a:rPr>
              <a:t>Ответ:</a:t>
            </a:r>
            <a:r>
              <a:rPr lang="ru-RU" sz="3100" dirty="0" smtClean="0"/>
              <a:t> 10</a:t>
            </a:r>
          </a:p>
        </p:txBody>
      </p:sp>
      <p:sp>
        <p:nvSpPr>
          <p:cNvPr id="2" name="Заголовок 1"/>
          <p:cNvSpPr>
            <a:spLocks noGrp="1"/>
          </p:cNvSpPr>
          <p:nvPr>
            <p:ph type="ctrTitle"/>
          </p:nvPr>
        </p:nvSpPr>
        <p:spPr>
          <a:xfrm>
            <a:off x="827584" y="476672"/>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Задача3( решение).</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043608" y="1052736"/>
            <a:ext cx="7344816" cy="1815882"/>
          </a:xfrm>
          <a:prstGeom prst="rect">
            <a:avLst/>
          </a:prstGeom>
        </p:spPr>
        <p:txBody>
          <a:bodyPr wrap="square">
            <a:spAutoFit/>
          </a:bodyPr>
          <a:lstStyle/>
          <a:p>
            <a:r>
              <a:rPr lang="ru-RU" sz="2800" dirty="0" smtClean="0"/>
              <a:t>Сколькими способами, двигаясь по указанным  отрезкам, можно кратчайшим путем переместиться из точки А в точку В? </a:t>
            </a:r>
          </a:p>
          <a:p>
            <a:r>
              <a:rPr lang="ru-RU" sz="2800" dirty="0" smtClean="0"/>
              <a:t> </a:t>
            </a:r>
            <a:endParaRPr lang="ru-RU"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9"/>
            <a:ext cx="7917492" cy="323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0156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827584" y="476672"/>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 4.</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400" dirty="0">
                <a:effectLst/>
                <a:ea typeface="BatangChe" panose="02030609000101010101" pitchFamily="49" charset="-127"/>
              </a:rPr>
              <a:t>Пятеро одноклассников – Ирина, Тимур, Камилла, Эльдар и Захар стали победителями олимпиад школьников по физике, математике, </a:t>
            </a:r>
            <a:r>
              <a:rPr lang="ru-RU" sz="2400" dirty="0" err="1" smtClean="0">
                <a:effectLst/>
                <a:ea typeface="BatangChe" panose="02030609000101010101" pitchFamily="49" charset="-127"/>
              </a:rPr>
              <a:t>информати-ке</a:t>
            </a:r>
            <a:r>
              <a:rPr lang="ru-RU" sz="2400" dirty="0">
                <a:effectLst/>
                <a:ea typeface="BatangChe" panose="02030609000101010101" pitchFamily="49" charset="-127"/>
              </a:rPr>
              <a:t>, литературе и географии. Известно, что </a:t>
            </a:r>
            <a:r>
              <a:rPr lang="ru-RU" sz="2400" dirty="0" err="1" smtClean="0">
                <a:effectLst/>
                <a:ea typeface="BatangChe" panose="02030609000101010101" pitchFamily="49" charset="-127"/>
              </a:rPr>
              <a:t>побе-дитель</a:t>
            </a:r>
            <a:r>
              <a:rPr lang="ru-RU" sz="2400" dirty="0" smtClean="0">
                <a:effectLst/>
                <a:ea typeface="BatangChe" panose="02030609000101010101" pitchFamily="49" charset="-127"/>
              </a:rPr>
              <a:t> </a:t>
            </a:r>
            <a:r>
              <a:rPr lang="ru-RU" sz="2400" dirty="0">
                <a:effectLst/>
                <a:ea typeface="BatangChe" panose="02030609000101010101" pitchFamily="49" charset="-127"/>
              </a:rPr>
              <a:t>олимпиады по информатике учит Ирину и Тимура работе на компьютере; Камилла и Эльдар тоже заинтересовались информатикой; Тимур всегда побаивался физики; Камилла, Тимур и победитель олимпиады по литературе </a:t>
            </a:r>
            <a:r>
              <a:rPr lang="ru-RU" sz="2400" dirty="0" smtClean="0">
                <a:effectLst/>
                <a:ea typeface="BatangChe" panose="02030609000101010101" pitchFamily="49" charset="-127"/>
              </a:rPr>
              <a:t>занимают-</a:t>
            </a:r>
            <a:r>
              <a:rPr lang="ru-RU" sz="2400" dirty="0" err="1" smtClean="0">
                <a:effectLst/>
                <a:ea typeface="BatangChe" panose="02030609000101010101" pitchFamily="49" charset="-127"/>
              </a:rPr>
              <a:t>ся</a:t>
            </a:r>
            <a:r>
              <a:rPr lang="ru-RU" sz="2400" dirty="0" smtClean="0">
                <a:effectLst/>
                <a:ea typeface="BatangChe" panose="02030609000101010101" pitchFamily="49" charset="-127"/>
              </a:rPr>
              <a:t> </a:t>
            </a:r>
            <a:r>
              <a:rPr lang="ru-RU" sz="2400" dirty="0">
                <a:effectLst/>
                <a:ea typeface="BatangChe" panose="02030609000101010101" pitchFamily="49" charset="-127"/>
              </a:rPr>
              <a:t>плаванием; Тимур и Камилла поздравили победителя олимпиады по математике; Ирина сожалеет о том, что у нее остается мало времени на литературу. Победителем какой олимпиады стал каждый из этих ребят?</a:t>
            </a:r>
            <a:endParaRPr lang="ru-RU" sz="2800" dirty="0">
              <a:effectLst/>
              <a:ea typeface="BatangChe" panose="02030609000101010101" pitchFamily="49" charset="-127"/>
            </a:endParaRPr>
          </a:p>
        </p:txBody>
      </p:sp>
    </p:spTree>
    <p:extLst>
      <p:ext uri="{BB962C8B-B14F-4D97-AF65-F5344CB8AC3E}">
        <p14:creationId xmlns:p14="http://schemas.microsoft.com/office/powerpoint/2010/main" val="336523775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600" y="4685501"/>
            <a:ext cx="7416824" cy="1767835"/>
          </a:xfrm>
        </p:spPr>
        <p:txBody>
          <a:bodyPr>
            <a:normAutofit lnSpcReduction="10000"/>
          </a:bodyPr>
          <a:lstStyle/>
          <a:p>
            <a:r>
              <a:rPr lang="ru-RU" b="1" dirty="0">
                <a:solidFill>
                  <a:schemeClr val="accent6"/>
                </a:solidFill>
              </a:rPr>
              <a:t>Ответ.</a:t>
            </a:r>
            <a:r>
              <a:rPr lang="ru-RU" dirty="0"/>
              <a:t> Ирина – победитель олимпиады по математике; Тимур – победитель олимпиады по географии; Камилла – победитель олимпиады по физике; Эльдар – победитель олимпиады по литературе; Захар – победитель олимпиады по информатике.</a:t>
            </a:r>
            <a:endParaRPr lang="ru-RU" dirty="0" smtClean="0"/>
          </a:p>
        </p:txBody>
      </p:sp>
      <p:sp>
        <p:nvSpPr>
          <p:cNvPr id="2" name="Заголовок 1"/>
          <p:cNvSpPr>
            <a:spLocks noGrp="1"/>
          </p:cNvSpPr>
          <p:nvPr>
            <p:ph type="ctrTitle"/>
          </p:nvPr>
        </p:nvSpPr>
        <p:spPr>
          <a:xfrm>
            <a:off x="827584" y="476672"/>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 4 (решение).</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endParaRPr lang="ru-RU" sz="2800" dirty="0">
              <a:effectLst/>
              <a:ea typeface="BatangChe" panose="02030609000101010101" pitchFamily="49" charset="-127"/>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552728" cy="341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66186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827584" y="476672"/>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Задача5.</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800" dirty="0">
                <a:effectLst/>
                <a:ea typeface="BatangChe" panose="02030609000101010101" pitchFamily="49" charset="-127"/>
              </a:rPr>
              <a:t>Можно ли поменять коней местами и сколько для этого достаточно ходов? Вершинами графа будут служить занумерованные клетки, а ребрами- возможные ходы коней.</a:t>
            </a:r>
          </a:p>
        </p:txBody>
      </p:sp>
      <p:sp>
        <p:nvSpPr>
          <p:cNvPr id="4" name="Прямоугольник 3"/>
          <p:cNvSpPr/>
          <p:nvPr/>
        </p:nvSpPr>
        <p:spPr>
          <a:xfrm>
            <a:off x="1049986" y="1052736"/>
            <a:ext cx="7344816" cy="523220"/>
          </a:xfrm>
          <a:prstGeom prst="rect">
            <a:avLst/>
          </a:prstGeom>
        </p:spPr>
        <p:txBody>
          <a:bodyPr wrap="square">
            <a:spAutoFit/>
          </a:bodyPr>
          <a:lstStyle/>
          <a:p>
            <a:r>
              <a:rPr lang="ru-RU" sz="2800" dirty="0" smtClean="0"/>
              <a:t> </a:t>
            </a:r>
            <a:endParaRPr lang="ru-RU" sz="2800" dirty="0"/>
          </a:p>
        </p:txBody>
      </p:sp>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64020"/>
          <a:stretch/>
        </p:blipFill>
        <p:spPr bwMode="auto">
          <a:xfrm>
            <a:off x="1547664" y="3356992"/>
            <a:ext cx="5918784" cy="248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21261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9986" y="5805264"/>
            <a:ext cx="7344816" cy="720080"/>
          </a:xfrm>
        </p:spPr>
        <p:txBody>
          <a:bodyPr>
            <a:normAutofit lnSpcReduction="10000"/>
          </a:bodyPr>
          <a:lstStyle/>
          <a:p>
            <a:r>
              <a:rPr lang="ru-RU" b="1" dirty="0" smtClean="0">
                <a:solidFill>
                  <a:schemeClr val="accent6"/>
                </a:solidFill>
              </a:rPr>
              <a:t>Ответ:</a:t>
            </a:r>
            <a:r>
              <a:rPr lang="ru-RU" dirty="0" smtClean="0"/>
              <a:t> Коней можно поменять местами минимум за 8                   ходов, причем двумя способами</a:t>
            </a:r>
          </a:p>
        </p:txBody>
      </p:sp>
      <p:sp>
        <p:nvSpPr>
          <p:cNvPr id="2" name="Заголовок 1"/>
          <p:cNvSpPr>
            <a:spLocks noGrp="1"/>
          </p:cNvSpPr>
          <p:nvPr>
            <p:ph type="ctrTitle"/>
          </p:nvPr>
        </p:nvSpPr>
        <p:spPr>
          <a:xfrm>
            <a:off x="827585" y="476672"/>
            <a:ext cx="3456384" cy="4376777"/>
          </a:xfrm>
        </p:spPr>
        <p:txBody>
          <a:bodyPr/>
          <a:lstStyle/>
          <a:p>
            <a:pPr marL="182880" indent="0">
              <a:buNone/>
            </a:pPr>
            <a:r>
              <a:rPr lang="ru-RU" sz="3200" dirty="0" smtClean="0">
                <a:solidFill>
                  <a:schemeClr val="accent6"/>
                </a:solidFill>
                <a:effectLst/>
                <a:ea typeface="BatangChe" panose="02030609000101010101" pitchFamily="49" charset="-127"/>
              </a:rPr>
              <a:t>Задача5 (решение).</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400" dirty="0">
                <a:effectLst/>
                <a:ea typeface="BatangChe" panose="02030609000101010101" pitchFamily="49" charset="-127"/>
              </a:rPr>
              <a:t>Можно ли поменять коней местами и сколько для этого достаточно ходов? Вершинами графа будут служить занумерованные клетки, а ребрами- возможные ходы коней.</a:t>
            </a:r>
          </a:p>
        </p:txBody>
      </p:sp>
      <p:sp>
        <p:nvSpPr>
          <p:cNvPr id="4" name="Прямоугольник 3"/>
          <p:cNvSpPr/>
          <p:nvPr/>
        </p:nvSpPr>
        <p:spPr>
          <a:xfrm>
            <a:off x="1049986" y="1052736"/>
            <a:ext cx="7344816" cy="523220"/>
          </a:xfrm>
          <a:prstGeom prst="rect">
            <a:avLst/>
          </a:prstGeom>
        </p:spPr>
        <p:txBody>
          <a:bodyPr wrap="square">
            <a:spAutoFit/>
          </a:bodyPr>
          <a:lstStyle/>
          <a:p>
            <a:r>
              <a:rPr lang="ru-RU" sz="2800" dirty="0" smtClean="0"/>
              <a:t> </a:t>
            </a:r>
            <a:endParaRPr lang="ru-RU" sz="2800" dirty="0"/>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548680"/>
            <a:ext cx="438126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36740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9986" y="5805264"/>
            <a:ext cx="7344816" cy="720080"/>
          </a:xfrm>
        </p:spPr>
        <p:txBody>
          <a:bodyPr>
            <a:normAutofit/>
          </a:bodyPr>
          <a:lstStyle/>
          <a:p>
            <a:endParaRPr lang="ru-RU" dirty="0" smtClean="0"/>
          </a:p>
        </p:txBody>
      </p:sp>
      <p:sp>
        <p:nvSpPr>
          <p:cNvPr id="2" name="Заголовок 1"/>
          <p:cNvSpPr>
            <a:spLocks noGrp="1"/>
          </p:cNvSpPr>
          <p:nvPr>
            <p:ph type="ctrTitle"/>
          </p:nvPr>
        </p:nvSpPr>
        <p:spPr>
          <a:xfrm>
            <a:off x="827584" y="476672"/>
            <a:ext cx="7992887" cy="4376777"/>
          </a:xfrm>
        </p:spPr>
        <p:txBody>
          <a:bodyPr/>
          <a:lstStyle/>
          <a:p>
            <a:pPr marL="182880" indent="0">
              <a:buNone/>
            </a:pPr>
            <a:r>
              <a:rPr lang="ru-RU" sz="3200" dirty="0" smtClean="0">
                <a:solidFill>
                  <a:schemeClr val="accent6"/>
                </a:solidFill>
                <a:effectLst/>
                <a:ea typeface="BatangChe" panose="02030609000101010101" pitchFamily="49" charset="-127"/>
              </a:rPr>
              <a:t>Степени вершин графа</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400" dirty="0">
                <a:effectLst/>
                <a:ea typeface="BatangChe" panose="02030609000101010101" pitchFamily="49" charset="-127"/>
              </a:rPr>
              <a:t>Число рёбер, исходящих из вершины графа называется её степенью.</a:t>
            </a:r>
            <a:br>
              <a:rPr lang="ru-RU" sz="2400" dirty="0">
                <a:effectLst/>
                <a:ea typeface="BatangChe" panose="02030609000101010101" pitchFamily="49" charset="-127"/>
              </a:rPr>
            </a:br>
            <a:r>
              <a:rPr lang="ru-RU" sz="2400" dirty="0" smtClean="0">
                <a:solidFill>
                  <a:schemeClr val="accent6"/>
                </a:solidFill>
                <a:effectLst/>
                <a:ea typeface="BatangChe" panose="02030609000101010101" pitchFamily="49" charset="-127"/>
              </a:rPr>
              <a:t>Теорема.</a:t>
            </a:r>
            <a:r>
              <a:rPr lang="ru-RU" sz="2400" dirty="0" smtClean="0">
                <a:effectLst/>
                <a:ea typeface="BatangChe" panose="02030609000101010101" pitchFamily="49" charset="-127"/>
              </a:rPr>
              <a:t> </a:t>
            </a:r>
            <a:r>
              <a:rPr lang="ru-RU" sz="2400" dirty="0">
                <a:effectLst/>
                <a:ea typeface="BatangChe" panose="02030609000101010101" pitchFamily="49" charset="-127"/>
              </a:rPr>
              <a:t>Для любого графа сумма степеней всех вершин равна удвоенному числу ребер. </a:t>
            </a:r>
            <a:br>
              <a:rPr lang="ru-RU" sz="2400" dirty="0">
                <a:effectLst/>
                <a:ea typeface="BatangChe" panose="02030609000101010101" pitchFamily="49" charset="-127"/>
              </a:rPr>
            </a:br>
            <a:r>
              <a:rPr lang="ru-RU" sz="2400" dirty="0">
                <a:solidFill>
                  <a:schemeClr val="accent6"/>
                </a:solidFill>
                <a:effectLst/>
                <a:ea typeface="BatangChe" panose="02030609000101010101" pitchFamily="49" charset="-127"/>
              </a:rPr>
              <a:t>Следствие.</a:t>
            </a:r>
            <a:r>
              <a:rPr lang="ru-RU" sz="2400" dirty="0">
                <a:effectLst/>
                <a:ea typeface="BatangChe" panose="02030609000101010101" pitchFamily="49" charset="-127"/>
              </a:rPr>
              <a:t> Сумма степеней всех вершин графа должна быть  четной (иначе ее нельзя было бы разделить на 2 нацело).</a:t>
            </a:r>
            <a:r>
              <a:rPr lang="ru-RU" sz="2400" dirty="0" smtClean="0">
                <a:effectLst/>
                <a:ea typeface="BatangChe" panose="02030609000101010101" pitchFamily="49" charset="-127"/>
              </a:rPr>
              <a:t/>
            </a:r>
            <a:br>
              <a:rPr lang="ru-RU" sz="2400" dirty="0" smtClean="0">
                <a:effectLst/>
                <a:ea typeface="BatangChe" panose="02030609000101010101" pitchFamily="49" charset="-127"/>
              </a:rPr>
            </a:br>
            <a:endParaRPr lang="ru-RU" sz="2400" dirty="0">
              <a:effectLst/>
              <a:ea typeface="BatangChe" panose="02030609000101010101" pitchFamily="49" charset="-127"/>
            </a:endParaRPr>
          </a:p>
        </p:txBody>
      </p:sp>
      <p:sp>
        <p:nvSpPr>
          <p:cNvPr id="4" name="Прямоугольник 3"/>
          <p:cNvSpPr/>
          <p:nvPr/>
        </p:nvSpPr>
        <p:spPr>
          <a:xfrm>
            <a:off x="1049986" y="1052736"/>
            <a:ext cx="7344816" cy="523220"/>
          </a:xfrm>
          <a:prstGeom prst="rect">
            <a:avLst/>
          </a:prstGeom>
        </p:spPr>
        <p:txBody>
          <a:bodyPr wrap="square">
            <a:spAutoFit/>
          </a:bodyPr>
          <a:lstStyle/>
          <a:p>
            <a:r>
              <a:rPr lang="ru-RU" sz="2800" dirty="0" smtClean="0"/>
              <a:t> </a:t>
            </a:r>
            <a:endParaRPr lang="ru-RU" sz="28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98" t="9149" r="10232" b="5814"/>
          <a:stretch/>
        </p:blipFill>
        <p:spPr bwMode="auto">
          <a:xfrm>
            <a:off x="3133269" y="3429000"/>
            <a:ext cx="3240360" cy="305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26056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899592" y="1279941"/>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Задача6.</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3200" dirty="0">
                <a:effectLst/>
                <a:ea typeface="BatangChe" panose="02030609000101010101" pitchFamily="49" charset="-127"/>
              </a:rPr>
              <a:t>В деревне есть 15 телефонов, а АТС отсутствует.  Можно ли телефоны соединить проводами так, чтобы каждый  телефон был соединен ровно с пятью другими? </a:t>
            </a:r>
            <a:r>
              <a:rPr lang="ru-RU" sz="3200" dirty="0" smtClean="0">
                <a:effectLst/>
                <a:ea typeface="BatangChe" panose="02030609000101010101" pitchFamily="49" charset="-127"/>
              </a:rPr>
              <a:t/>
            </a:r>
            <a:br>
              <a:rPr lang="ru-RU" sz="3200" dirty="0" smtClean="0">
                <a:effectLst/>
                <a:ea typeface="BatangChe" panose="02030609000101010101" pitchFamily="49" charset="-127"/>
              </a:rPr>
            </a:br>
            <a:endParaRPr lang="ru-RU" sz="3200" dirty="0">
              <a:effectLst/>
              <a:ea typeface="BatangChe" panose="02030609000101010101" pitchFamily="49" charset="-127"/>
            </a:endParaRPr>
          </a:p>
        </p:txBody>
      </p:sp>
      <p:sp>
        <p:nvSpPr>
          <p:cNvPr id="4" name="Прямоугольник 3"/>
          <p:cNvSpPr/>
          <p:nvPr/>
        </p:nvSpPr>
        <p:spPr>
          <a:xfrm>
            <a:off x="1049986" y="1052736"/>
            <a:ext cx="7344816" cy="523220"/>
          </a:xfrm>
          <a:prstGeom prst="rect">
            <a:avLst/>
          </a:prstGeom>
        </p:spPr>
        <p:txBody>
          <a:bodyPr wrap="square">
            <a:spAutoFit/>
          </a:bodyPr>
          <a:lstStyle/>
          <a:p>
            <a:r>
              <a:rPr lang="ru-RU" sz="2800" dirty="0" smtClean="0"/>
              <a:t> </a:t>
            </a:r>
            <a:endParaRPr lang="ru-RU" sz="2800" dirty="0"/>
          </a:p>
        </p:txBody>
      </p:sp>
    </p:spTree>
    <p:extLst>
      <p:ext uri="{BB962C8B-B14F-4D97-AF65-F5344CB8AC3E}">
        <p14:creationId xmlns:p14="http://schemas.microsoft.com/office/powerpoint/2010/main" val="422888987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a:xfrm>
            <a:off x="817581" y="548680"/>
            <a:ext cx="7175351" cy="4376777"/>
          </a:xfrm>
        </p:spPr>
        <p:txBody>
          <a:bodyPr/>
          <a:lstStyle/>
          <a:p>
            <a:endParaRPr lang="ru-RU" dirty="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97" y="548681"/>
            <a:ext cx="7728135" cy="580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6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827584" y="476672"/>
            <a:ext cx="7567218" cy="4376777"/>
          </a:xfrm>
        </p:spPr>
        <p:txBody>
          <a:bodyPr/>
          <a:lstStyle/>
          <a:p>
            <a:pPr marL="182880" indent="0">
              <a:buNone/>
            </a:pPr>
            <a:r>
              <a:rPr lang="ru-RU" sz="3200" dirty="0" smtClean="0">
                <a:solidFill>
                  <a:schemeClr val="accent6"/>
                </a:solidFill>
                <a:effectLst/>
                <a:ea typeface="BatangChe" panose="02030609000101010101" pitchFamily="49" charset="-127"/>
              </a:rPr>
              <a:t>Четность вершин графа</a:t>
            </a:r>
            <a:br>
              <a:rPr lang="ru-RU" sz="3200" dirty="0" smtClean="0">
                <a:solidFill>
                  <a:schemeClr val="accent6"/>
                </a:solidFill>
                <a:effectLst/>
                <a:ea typeface="BatangChe" panose="02030609000101010101" pitchFamily="49" charset="-127"/>
              </a:rPr>
            </a:br>
            <a:r>
              <a:rPr lang="ru-RU" sz="2400" dirty="0">
                <a:effectLst/>
                <a:ea typeface="BatangChe" panose="02030609000101010101" pitchFamily="49" charset="-127"/>
              </a:rPr>
              <a:t/>
            </a:r>
            <a:br>
              <a:rPr lang="ru-RU" sz="2400" dirty="0">
                <a:effectLst/>
                <a:ea typeface="BatangChe" panose="02030609000101010101" pitchFamily="49" charset="-127"/>
              </a:rPr>
            </a:br>
            <a:r>
              <a:rPr lang="ru-RU" sz="2400" dirty="0">
                <a:solidFill>
                  <a:schemeClr val="accent6"/>
                </a:solidFill>
                <a:effectLst/>
                <a:ea typeface="BatangChe" panose="02030609000101010101" pitchFamily="49" charset="-127"/>
              </a:rPr>
              <a:t>Определение.</a:t>
            </a:r>
            <a:r>
              <a:rPr lang="ru-RU" sz="2400" dirty="0">
                <a:effectLst/>
                <a:ea typeface="BatangChe" panose="02030609000101010101" pitchFamily="49" charset="-127"/>
              </a:rPr>
              <a:t> Вершина графа, имеющая нечетную степень, называется нечетной, а имеющая четную степень,— четной. </a:t>
            </a:r>
            <a:br>
              <a:rPr lang="ru-RU" sz="2400" dirty="0">
                <a:effectLst/>
                <a:ea typeface="BatangChe" panose="02030609000101010101" pitchFamily="49" charset="-127"/>
              </a:rPr>
            </a:br>
            <a:r>
              <a:rPr lang="ru-RU" sz="2400" dirty="0" smtClean="0">
                <a:effectLst/>
                <a:ea typeface="BatangChe" panose="02030609000101010101" pitchFamily="49" charset="-127"/>
              </a:rPr>
              <a:t/>
            </a:r>
            <a:br>
              <a:rPr lang="ru-RU" sz="2400" dirty="0" smtClean="0">
                <a:effectLst/>
                <a:ea typeface="BatangChe" panose="02030609000101010101" pitchFamily="49" charset="-127"/>
              </a:rPr>
            </a:br>
            <a:r>
              <a:rPr lang="ru-RU" sz="2400" dirty="0" smtClean="0">
                <a:solidFill>
                  <a:schemeClr val="accent6"/>
                </a:solidFill>
                <a:effectLst/>
                <a:ea typeface="BatangChe" panose="02030609000101010101" pitchFamily="49" charset="-127"/>
              </a:rPr>
              <a:t>Теорема</a:t>
            </a:r>
            <a:r>
              <a:rPr lang="ru-RU" sz="2400" dirty="0">
                <a:solidFill>
                  <a:schemeClr val="accent6"/>
                </a:solidFill>
                <a:effectLst/>
                <a:ea typeface="BatangChe" panose="02030609000101010101" pitchFamily="49" charset="-127"/>
              </a:rPr>
              <a:t>.</a:t>
            </a:r>
            <a:r>
              <a:rPr lang="ru-RU" sz="2400" dirty="0">
                <a:effectLst/>
                <a:ea typeface="BatangChe" panose="02030609000101010101" pitchFamily="49" charset="-127"/>
              </a:rPr>
              <a:t> Число нечетных вершин любого графа — четно. </a:t>
            </a:r>
            <a:r>
              <a:rPr lang="ru-RU" sz="2400" dirty="0" smtClean="0">
                <a:effectLst/>
                <a:ea typeface="BatangChe" panose="02030609000101010101" pitchFamily="49" charset="-127"/>
              </a:rPr>
              <a:t/>
            </a:r>
            <a:br>
              <a:rPr lang="ru-RU" sz="2400" dirty="0" smtClean="0">
                <a:effectLst/>
                <a:ea typeface="BatangChe" panose="02030609000101010101" pitchFamily="49" charset="-127"/>
              </a:rPr>
            </a:br>
            <a:r>
              <a:rPr lang="ru-RU" sz="2400" dirty="0">
                <a:effectLst/>
                <a:ea typeface="BatangChe" panose="02030609000101010101" pitchFamily="49" charset="-127"/>
              </a:rPr>
              <a:t/>
            </a:r>
            <a:br>
              <a:rPr lang="ru-RU" sz="2400" dirty="0">
                <a:effectLst/>
                <a:ea typeface="BatangChe" panose="02030609000101010101" pitchFamily="49" charset="-127"/>
              </a:rPr>
            </a:br>
            <a:r>
              <a:rPr lang="ru-RU" sz="2400" dirty="0">
                <a:solidFill>
                  <a:schemeClr val="accent6"/>
                </a:solidFill>
                <a:effectLst/>
                <a:ea typeface="BatangChe" panose="02030609000101010101" pitchFamily="49" charset="-127"/>
              </a:rPr>
              <a:t>Задача 7.</a:t>
            </a:r>
            <a:r>
              <a:rPr lang="ru-RU" sz="2400" dirty="0">
                <a:effectLst/>
                <a:ea typeface="BatangChe" panose="02030609000101010101" pitchFamily="49" charset="-127"/>
              </a:rPr>
              <a:t> В классе 30 человек. Может ли быть так, что 9 из них имеют по 3 друга (в этом классе), 11 - по 4 друга, а 10 - по 5 друзей. </a:t>
            </a:r>
            <a:br>
              <a:rPr lang="ru-RU" sz="2400" dirty="0">
                <a:effectLst/>
                <a:ea typeface="BatangChe" panose="02030609000101010101" pitchFamily="49" charset="-127"/>
              </a:rPr>
            </a:br>
            <a:r>
              <a:rPr lang="ru-RU" sz="2400" dirty="0">
                <a:effectLst/>
                <a:ea typeface="BatangChe" panose="02030609000101010101" pitchFamily="49" charset="-127"/>
              </a:rPr>
              <a:t>Примечание. Если Петя друг Васи, то Вася - друг Пети. </a:t>
            </a:r>
            <a:br>
              <a:rPr lang="ru-RU" sz="2400" dirty="0">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049986" y="1054594"/>
            <a:ext cx="7344816" cy="523220"/>
          </a:xfrm>
          <a:prstGeom prst="rect">
            <a:avLst/>
          </a:prstGeom>
        </p:spPr>
        <p:txBody>
          <a:bodyPr wrap="square">
            <a:spAutoFit/>
          </a:bodyPr>
          <a:lstStyle/>
          <a:p>
            <a:r>
              <a:rPr lang="ru-RU" sz="2800" dirty="0" smtClean="0"/>
              <a:t> </a:t>
            </a:r>
            <a:endParaRPr lang="ru-RU" sz="2800" dirty="0"/>
          </a:p>
        </p:txBody>
      </p:sp>
    </p:spTree>
    <p:extLst>
      <p:ext uri="{BB962C8B-B14F-4D97-AF65-F5344CB8AC3E}">
        <p14:creationId xmlns:p14="http://schemas.microsoft.com/office/powerpoint/2010/main" val="75009930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899592" y="1039088"/>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Задача8.</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800" dirty="0">
                <a:effectLst/>
                <a:ea typeface="BatangChe" panose="02030609000101010101" pitchFamily="49" charset="-127"/>
              </a:rPr>
              <a:t>В стране Семерка 15 городов, каждый из которых соединен дорогами не менее, чем с 7 другими. Докажите, что из любого города можно добраться до любого другого (возможно, проезжая через другие города). </a:t>
            </a:r>
            <a:br>
              <a:rPr lang="ru-RU" sz="2800" dirty="0">
                <a:effectLst/>
                <a:ea typeface="BatangChe" panose="02030609000101010101" pitchFamily="49" charset="-127"/>
              </a:rPr>
            </a:br>
            <a:r>
              <a:rPr lang="ru-RU" sz="2800" dirty="0">
                <a:effectLst/>
                <a:ea typeface="BatangChe" panose="02030609000101010101" pitchFamily="49" charset="-127"/>
              </a:rPr>
              <a:t/>
            </a:r>
            <a:br>
              <a:rPr lang="ru-RU" sz="2800" dirty="0">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39088"/>
            <a:ext cx="7344816" cy="523220"/>
          </a:xfrm>
          <a:prstGeom prst="rect">
            <a:avLst/>
          </a:prstGeom>
        </p:spPr>
        <p:txBody>
          <a:bodyPr wrap="square">
            <a:spAutoFit/>
          </a:bodyPr>
          <a:lstStyle/>
          <a:p>
            <a:r>
              <a:rPr lang="ru-RU" sz="2800" dirty="0" smtClean="0"/>
              <a:t> </a:t>
            </a:r>
            <a:endParaRPr lang="ru-RU" sz="2800" dirty="0"/>
          </a:p>
        </p:txBody>
      </p:sp>
    </p:spTree>
    <p:extLst>
      <p:ext uri="{BB962C8B-B14F-4D97-AF65-F5344CB8AC3E}">
        <p14:creationId xmlns:p14="http://schemas.microsoft.com/office/powerpoint/2010/main" val="218349705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23928" y="3356991"/>
            <a:ext cx="4680520" cy="2577673"/>
          </a:xfrm>
        </p:spPr>
        <p:txBody>
          <a:bodyPr/>
          <a:lstStyle/>
          <a:p>
            <a:r>
              <a:rPr lang="ru-RU" b="1" dirty="0" smtClean="0"/>
              <a:t>Если добраться нельзя, то граф должен быть несвязным. Т.К. по условию каждый город должен быть связан минимум с 7 другими, то городов должно быть не меньше 16, что противоречит условию задачи</a:t>
            </a:r>
            <a:r>
              <a:rPr lang="ru-RU" dirty="0" smtClean="0"/>
              <a:t>.</a:t>
            </a:r>
          </a:p>
        </p:txBody>
      </p:sp>
      <p:sp>
        <p:nvSpPr>
          <p:cNvPr id="2" name="Заголовок 1"/>
          <p:cNvSpPr>
            <a:spLocks noGrp="1"/>
          </p:cNvSpPr>
          <p:nvPr>
            <p:ph type="ctrTitle"/>
          </p:nvPr>
        </p:nvSpPr>
        <p:spPr>
          <a:xfrm>
            <a:off x="829013" y="521412"/>
            <a:ext cx="7635457" cy="4951080"/>
          </a:xfrm>
        </p:spPr>
        <p:txBody>
          <a:bodyPr/>
          <a:lstStyle/>
          <a:p>
            <a:pPr marL="182880" indent="0" algn="ctr">
              <a:buNone/>
            </a:pPr>
            <a:r>
              <a:rPr lang="ru-RU" sz="3200" dirty="0" smtClean="0">
                <a:solidFill>
                  <a:schemeClr val="accent6"/>
                </a:solidFill>
                <a:effectLst/>
                <a:ea typeface="BatangChe" panose="02030609000101010101" pitchFamily="49" charset="-127"/>
              </a:rPr>
              <a:t>Задача8 (решение).</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400" dirty="0">
                <a:effectLst/>
                <a:ea typeface="BatangChe" panose="02030609000101010101" pitchFamily="49" charset="-127"/>
              </a:rPr>
              <a:t>В стране Семерка 15 городов, каждый из которых соединен дорогами не менее, чем с 7 другими. Докажите, что из любого города можно добраться до любого другого (возможно, проезжая через другие города). </a:t>
            </a:r>
            <a:br>
              <a:rPr lang="ru-RU" sz="2400" dirty="0">
                <a:effectLst/>
                <a:ea typeface="BatangChe" panose="02030609000101010101" pitchFamily="49" charset="-127"/>
              </a:rPr>
            </a:br>
            <a:r>
              <a:rPr lang="ru-RU" sz="2800" dirty="0">
                <a:effectLst/>
                <a:ea typeface="BatangChe" panose="02030609000101010101" pitchFamily="49" charset="-127"/>
              </a:rPr>
              <a:t/>
            </a:r>
            <a:br>
              <a:rPr lang="ru-RU" sz="2800" dirty="0">
                <a:effectLst/>
                <a:ea typeface="BatangChe" panose="02030609000101010101" pitchFamily="49" charset="-127"/>
              </a:rPr>
            </a:br>
            <a:r>
              <a:rPr lang="ru-RU" sz="2800" dirty="0" smtClean="0">
                <a:effectLst/>
                <a:ea typeface="BatangChe" panose="02030609000101010101" pitchFamily="49" charset="-127"/>
              </a:rPr>
              <a:t>  </a:t>
            </a:r>
            <a:endParaRPr lang="ru-RU" sz="2800" dirty="0">
              <a:effectLst/>
              <a:ea typeface="BatangChe" panose="02030609000101010101" pitchFamily="49" charset="-127"/>
            </a:endParaRPr>
          </a:p>
        </p:txBody>
      </p:sp>
      <p:sp>
        <p:nvSpPr>
          <p:cNvPr id="4" name="Прямоугольник 3"/>
          <p:cNvSpPr/>
          <p:nvPr/>
        </p:nvSpPr>
        <p:spPr>
          <a:xfrm>
            <a:off x="1118225" y="1039088"/>
            <a:ext cx="7344816" cy="523220"/>
          </a:xfrm>
          <a:prstGeom prst="rect">
            <a:avLst/>
          </a:prstGeom>
        </p:spPr>
        <p:txBody>
          <a:bodyPr wrap="square">
            <a:spAutoFit/>
          </a:bodyPr>
          <a:lstStyle/>
          <a:p>
            <a:r>
              <a:rPr lang="ru-RU" sz="2800" dirty="0" smtClean="0"/>
              <a:t> </a:t>
            </a:r>
            <a:endParaRPr lang="ru-RU"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225" y="2996952"/>
            <a:ext cx="2661687" cy="281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78880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p:txBody>
      </p:sp>
      <p:sp>
        <p:nvSpPr>
          <p:cNvPr id="2" name="Заголовок 1"/>
          <p:cNvSpPr>
            <a:spLocks noGrp="1"/>
          </p:cNvSpPr>
          <p:nvPr>
            <p:ph type="ctrTitle"/>
          </p:nvPr>
        </p:nvSpPr>
        <p:spPr>
          <a:xfrm>
            <a:off x="899592" y="1039088"/>
            <a:ext cx="7175351" cy="4376777"/>
          </a:xfrm>
        </p:spPr>
        <p:txBody>
          <a:bodyPr/>
          <a:lstStyle/>
          <a:p>
            <a:pPr marL="182880" indent="0">
              <a:buNone/>
            </a:pPr>
            <a:r>
              <a:rPr lang="ru-RU" sz="3200" dirty="0" smtClean="0">
                <a:solidFill>
                  <a:schemeClr val="accent6"/>
                </a:solidFill>
                <a:effectLst/>
                <a:ea typeface="BatangChe" panose="02030609000101010101" pitchFamily="49" charset="-127"/>
              </a:rPr>
              <a:t>Задача9.</a:t>
            </a:r>
            <a:r>
              <a:rPr lang="ru-RU" sz="2400" dirty="0" smtClean="0">
                <a:solidFill>
                  <a:schemeClr val="accent6"/>
                </a:solidFill>
                <a:effectLst/>
                <a:ea typeface="BatangChe" panose="02030609000101010101" pitchFamily="49" charset="-127"/>
              </a:rPr>
              <a:t> </a:t>
            </a:r>
            <a:r>
              <a:rPr lang="ru-RU" sz="2400" dirty="0">
                <a:effectLst/>
                <a:ea typeface="BatangChe" panose="02030609000101010101" pitchFamily="49" charset="-127"/>
              </a:rPr>
              <a:t/>
            </a:r>
            <a:br>
              <a:rPr lang="ru-RU" sz="2400" dirty="0">
                <a:effectLst/>
                <a:ea typeface="BatangChe" panose="02030609000101010101" pitchFamily="49" charset="-127"/>
              </a:rPr>
            </a:br>
            <a:r>
              <a:rPr lang="ru-RU" sz="2800" dirty="0">
                <a:effectLst/>
                <a:ea typeface="BatangChe" panose="02030609000101010101" pitchFamily="49" charset="-127"/>
              </a:rPr>
              <a:t/>
            </a:r>
            <a:br>
              <a:rPr lang="ru-RU" sz="2800" dirty="0">
                <a:effectLst/>
                <a:ea typeface="BatangChe" panose="02030609000101010101" pitchFamily="49" charset="-127"/>
              </a:rPr>
            </a:br>
            <a:r>
              <a:rPr lang="ru-RU" sz="2800" dirty="0" smtClean="0">
                <a:effectLst/>
                <a:ea typeface="BatangChe" panose="02030609000101010101" pitchFamily="49" charset="-127"/>
              </a:rPr>
              <a:t>В </a:t>
            </a:r>
            <a:r>
              <a:rPr lang="ru-RU" sz="2800" dirty="0">
                <a:effectLst/>
                <a:ea typeface="BatangChe" panose="02030609000101010101" pitchFamily="49" charset="-127"/>
              </a:rPr>
              <a:t>Тридевятом царстве лишь один вид транспорта — ковер-самолет. Из столицы выходит 21 </a:t>
            </a:r>
            <a:r>
              <a:rPr lang="ru-RU" sz="2800" dirty="0" err="1">
                <a:effectLst/>
                <a:ea typeface="BatangChe" panose="02030609000101010101" pitchFamily="49" charset="-127"/>
              </a:rPr>
              <a:t>ковролиния</a:t>
            </a:r>
            <a:r>
              <a:rPr lang="ru-RU" sz="2800" dirty="0">
                <a:effectLst/>
                <a:ea typeface="BatangChe" panose="02030609000101010101" pitchFamily="49" charset="-127"/>
              </a:rPr>
              <a:t>, из города  Дальний — одна, а из всех остальных городов по 20. Докажите, что из столицы можно долететь в Дальний (возможно с пересадками). </a:t>
            </a:r>
          </a:p>
        </p:txBody>
      </p:sp>
      <p:sp>
        <p:nvSpPr>
          <p:cNvPr id="4" name="Прямоугольник 3"/>
          <p:cNvSpPr/>
          <p:nvPr/>
        </p:nvSpPr>
        <p:spPr>
          <a:xfrm>
            <a:off x="1118225" y="1039088"/>
            <a:ext cx="7344816" cy="523220"/>
          </a:xfrm>
          <a:prstGeom prst="rect">
            <a:avLst/>
          </a:prstGeom>
        </p:spPr>
        <p:txBody>
          <a:bodyPr wrap="square">
            <a:spAutoFit/>
          </a:bodyPr>
          <a:lstStyle/>
          <a:p>
            <a:r>
              <a:rPr lang="ru-RU" sz="2800" dirty="0" smtClean="0"/>
              <a:t> </a:t>
            </a:r>
            <a:endParaRPr lang="ru-RU" sz="2800" dirty="0"/>
          </a:p>
        </p:txBody>
      </p:sp>
    </p:spTree>
    <p:extLst>
      <p:ext uri="{BB962C8B-B14F-4D97-AF65-F5344CB8AC3E}">
        <p14:creationId xmlns:p14="http://schemas.microsoft.com/office/powerpoint/2010/main" val="215257806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250268"/>
            <a:ext cx="7347425" cy="4895576"/>
          </a:xfrm>
        </p:spPr>
        <p:txBody>
          <a:bodyPr>
            <a:normAutofit/>
          </a:bodyPr>
          <a:lstStyle/>
          <a:p>
            <a:r>
              <a:rPr lang="ru-RU" sz="2800" b="1" dirty="0">
                <a:solidFill>
                  <a:schemeClr val="accent6"/>
                </a:solidFill>
              </a:rPr>
              <a:t>Задача10. </a:t>
            </a:r>
            <a:r>
              <a:rPr lang="ru-RU" dirty="0"/>
              <a:t/>
            </a:r>
            <a:br>
              <a:rPr lang="ru-RU" dirty="0"/>
            </a:br>
            <a:r>
              <a:rPr lang="ru-RU" sz="2400" dirty="0"/>
              <a:t>Можно ли нарисовать графы, изображенные на  рисунках, не отрывая карандаша от бумаги? </a:t>
            </a:r>
            <a:endParaRPr lang="ru-RU" sz="2400" dirty="0" smtClean="0"/>
          </a:p>
        </p:txBody>
      </p:sp>
      <p:sp>
        <p:nvSpPr>
          <p:cNvPr id="2" name="Заголовок 1"/>
          <p:cNvSpPr>
            <a:spLocks noGrp="1"/>
          </p:cNvSpPr>
          <p:nvPr>
            <p:ph type="ctrTitle"/>
          </p:nvPr>
        </p:nvSpPr>
        <p:spPr>
          <a:xfrm>
            <a:off x="899592" y="332657"/>
            <a:ext cx="7175351" cy="706432"/>
          </a:xfrm>
        </p:spPr>
        <p:txBody>
          <a:bodyPr/>
          <a:lstStyle/>
          <a:p>
            <a:pPr marL="182880" indent="0" algn="ctr">
              <a:buNone/>
            </a:pPr>
            <a:r>
              <a:rPr lang="ru-RU" sz="3200" dirty="0" err="1">
                <a:solidFill>
                  <a:schemeClr val="accent6"/>
                </a:solidFill>
                <a:effectLst/>
                <a:ea typeface="BatangChe" panose="02030609000101010101" pitchFamily="49" charset="-127"/>
              </a:rPr>
              <a:t>Эйлеровы</a:t>
            </a:r>
            <a:r>
              <a:rPr lang="ru-RU" sz="3200" dirty="0">
                <a:solidFill>
                  <a:schemeClr val="accent6"/>
                </a:solidFill>
                <a:effectLst/>
                <a:ea typeface="BatangChe" panose="02030609000101010101" pitchFamily="49" charset="-127"/>
              </a:rPr>
              <a:t> </a:t>
            </a:r>
            <a:r>
              <a:rPr lang="ru-RU" sz="3200" dirty="0" smtClean="0">
                <a:solidFill>
                  <a:schemeClr val="accent6"/>
                </a:solidFill>
                <a:effectLst/>
                <a:ea typeface="BatangChe" panose="02030609000101010101" pitchFamily="49" charset="-127"/>
              </a:rPr>
              <a:t>графы</a:t>
            </a:r>
            <a:br>
              <a:rPr lang="ru-RU" sz="3200" dirty="0" smtClean="0">
                <a:solidFill>
                  <a:schemeClr val="accent6"/>
                </a:solidFill>
                <a:effectLst/>
                <a:ea typeface="BatangChe" panose="02030609000101010101" pitchFamily="49" charset="-127"/>
              </a:rPr>
            </a:br>
            <a:r>
              <a:rPr lang="ru-RU" sz="3200" dirty="0">
                <a:solidFill>
                  <a:schemeClr val="accent6"/>
                </a:solidFill>
                <a:effectLst/>
                <a:ea typeface="BatangChe" panose="02030609000101010101" pitchFamily="49" charset="-127"/>
              </a:rPr>
              <a:t/>
            </a:r>
            <a:br>
              <a:rPr lang="ru-RU" sz="3200" dirty="0">
                <a:solidFill>
                  <a:schemeClr val="accent6"/>
                </a:solidFill>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39088"/>
            <a:ext cx="7344816" cy="523220"/>
          </a:xfrm>
          <a:prstGeom prst="rect">
            <a:avLst/>
          </a:prstGeom>
        </p:spPr>
        <p:txBody>
          <a:bodyPr wrap="square">
            <a:spAutoFit/>
          </a:bodyPr>
          <a:lstStyle/>
          <a:p>
            <a:r>
              <a:rPr lang="ru-RU" sz="2800" dirty="0" smtClean="0"/>
              <a:t> </a:t>
            </a:r>
            <a:endParaRPr lang="ru-RU"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98" y="2924944"/>
            <a:ext cx="6800199" cy="278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50048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039088"/>
            <a:ext cx="7347425" cy="5106756"/>
          </a:xfrm>
        </p:spPr>
        <p:txBody>
          <a:bodyPr>
            <a:normAutofit/>
          </a:bodyPr>
          <a:lstStyle/>
          <a:p>
            <a:r>
              <a:rPr lang="ru-RU" sz="2800" b="1" dirty="0" smtClean="0">
                <a:solidFill>
                  <a:schemeClr val="accent6"/>
                </a:solidFill>
              </a:rPr>
              <a:t>Задача11. </a:t>
            </a:r>
            <a:r>
              <a:rPr lang="ru-RU" dirty="0"/>
              <a:t/>
            </a:r>
            <a:br>
              <a:rPr lang="ru-RU" dirty="0"/>
            </a:br>
            <a:r>
              <a:rPr lang="ru-RU" sz="2400" dirty="0"/>
              <a:t>Леонард Эйлер, совершая прогулку по городу, в  котором он жил, — Кенигсбергу (ныне Калининград), поставил для себя задачу: прогуляться по всем мостам, перекинутым на два  острова реки и между островами так, чтобы по каждому мосту пройти не более одного раза. Представим </a:t>
            </a:r>
            <a:r>
              <a:rPr lang="ru-RU" sz="2400" dirty="0" smtClean="0"/>
              <a:t>схему </a:t>
            </a:r>
            <a:r>
              <a:rPr lang="ru-RU" sz="2400" dirty="0"/>
              <a:t>задачи Эйлера: </a:t>
            </a:r>
            <a:endParaRPr lang="ru-RU" sz="2400" dirty="0" smtClean="0"/>
          </a:p>
          <a:p>
            <a:r>
              <a:rPr lang="ru-RU" sz="2400" dirty="0" smtClean="0"/>
              <a:t>  </a:t>
            </a:r>
          </a:p>
        </p:txBody>
      </p:sp>
      <p:sp>
        <p:nvSpPr>
          <p:cNvPr id="2" name="Заголовок 1"/>
          <p:cNvSpPr>
            <a:spLocks noGrp="1"/>
          </p:cNvSpPr>
          <p:nvPr>
            <p:ph type="ctrTitle"/>
          </p:nvPr>
        </p:nvSpPr>
        <p:spPr>
          <a:xfrm>
            <a:off x="899592" y="332657"/>
            <a:ext cx="7175351" cy="706432"/>
          </a:xfrm>
        </p:spPr>
        <p:txBody>
          <a:bodyPr/>
          <a:lstStyle/>
          <a:p>
            <a:pPr marL="182880" indent="0" algn="ctr">
              <a:buNone/>
            </a:pPr>
            <a:r>
              <a:rPr lang="ru-RU" sz="3200" dirty="0" err="1">
                <a:solidFill>
                  <a:schemeClr val="accent6"/>
                </a:solidFill>
                <a:effectLst/>
                <a:ea typeface="BatangChe" panose="02030609000101010101" pitchFamily="49" charset="-127"/>
              </a:rPr>
              <a:t>Эйлеровы</a:t>
            </a:r>
            <a:r>
              <a:rPr lang="ru-RU" sz="3200" dirty="0">
                <a:solidFill>
                  <a:schemeClr val="accent6"/>
                </a:solidFill>
                <a:effectLst/>
                <a:ea typeface="BatangChe" panose="02030609000101010101" pitchFamily="49" charset="-127"/>
              </a:rPr>
              <a:t> </a:t>
            </a:r>
            <a:r>
              <a:rPr lang="ru-RU" sz="3200" dirty="0" smtClean="0">
                <a:solidFill>
                  <a:schemeClr val="accent6"/>
                </a:solidFill>
                <a:effectLst/>
                <a:ea typeface="BatangChe" panose="02030609000101010101" pitchFamily="49" charset="-127"/>
              </a:rPr>
              <a:t>графы</a:t>
            </a:r>
            <a:br>
              <a:rPr lang="ru-RU" sz="3200" dirty="0" smtClean="0">
                <a:solidFill>
                  <a:schemeClr val="accent6"/>
                </a:solidFill>
                <a:effectLst/>
                <a:ea typeface="BatangChe" panose="02030609000101010101" pitchFamily="49" charset="-127"/>
              </a:rPr>
            </a:br>
            <a:r>
              <a:rPr lang="ru-RU" sz="3200" dirty="0">
                <a:solidFill>
                  <a:schemeClr val="accent6"/>
                </a:solidFill>
                <a:effectLst/>
                <a:ea typeface="BatangChe" panose="02030609000101010101" pitchFamily="49" charset="-127"/>
              </a:rPr>
              <a:t/>
            </a:r>
            <a:br>
              <a:rPr lang="ru-RU" sz="3200" dirty="0">
                <a:solidFill>
                  <a:schemeClr val="accent6"/>
                </a:solidFill>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39088"/>
            <a:ext cx="7344816" cy="523220"/>
          </a:xfrm>
          <a:prstGeom prst="rect">
            <a:avLst/>
          </a:prstGeom>
        </p:spPr>
        <p:txBody>
          <a:bodyPr wrap="square">
            <a:spAutoFit/>
          </a:bodyPr>
          <a:lstStyle/>
          <a:p>
            <a:r>
              <a:rPr lang="ru-RU" sz="2800" dirty="0" smtClean="0"/>
              <a:t> </a:t>
            </a:r>
            <a:endParaRPr lang="ru-RU"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9770"/>
            <a:ext cx="406816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148064" y="3842880"/>
            <a:ext cx="3635895" cy="2308324"/>
          </a:xfrm>
          <a:prstGeom prst="rect">
            <a:avLst/>
          </a:prstGeom>
        </p:spPr>
        <p:txBody>
          <a:bodyPr wrap="square">
            <a:spAutoFit/>
          </a:bodyPr>
          <a:lstStyle/>
          <a:p>
            <a:r>
              <a:rPr lang="ru-RU" sz="2400" dirty="0"/>
              <a:t>З</a:t>
            </a:r>
            <a:r>
              <a:rPr lang="ru-RU" sz="2400" dirty="0" smtClean="0"/>
              <a:t>адача Эйлера при переводе на язык графов имеет 4 нечетных вершины и, следовательно, не решается. </a:t>
            </a:r>
            <a:endParaRPr lang="ru-RU" sz="2400" dirty="0"/>
          </a:p>
        </p:txBody>
      </p:sp>
    </p:spTree>
    <p:extLst>
      <p:ext uri="{BB962C8B-B14F-4D97-AF65-F5344CB8AC3E}">
        <p14:creationId xmlns:p14="http://schemas.microsoft.com/office/powerpoint/2010/main" val="43889797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039088"/>
            <a:ext cx="7851481" cy="5342240"/>
          </a:xfrm>
        </p:spPr>
        <p:txBody>
          <a:bodyPr>
            <a:normAutofit fontScale="92500" lnSpcReduction="10000"/>
          </a:bodyPr>
          <a:lstStyle/>
          <a:p>
            <a:r>
              <a:rPr lang="ru-RU" sz="2400" b="1" dirty="0" smtClean="0">
                <a:solidFill>
                  <a:schemeClr val="accent6"/>
                </a:solidFill>
              </a:rPr>
              <a:t>Задача1</a:t>
            </a:r>
            <a:r>
              <a:rPr lang="ru-RU" sz="2800" b="1" dirty="0">
                <a:solidFill>
                  <a:schemeClr val="accent6"/>
                </a:solidFill>
              </a:rPr>
              <a:t>.</a:t>
            </a:r>
            <a:r>
              <a:rPr lang="ru-RU" sz="1700" dirty="0">
                <a:solidFill>
                  <a:schemeClr val="tx1"/>
                </a:solidFill>
              </a:rPr>
              <a:t> </a:t>
            </a:r>
            <a:r>
              <a:rPr lang="ru-RU" sz="1800" dirty="0">
                <a:solidFill>
                  <a:schemeClr val="tx1"/>
                </a:solidFill>
              </a:rPr>
              <a:t>При составлении расписания на понедельник в IX классе преподаватели высказали просьбу завучу.</a:t>
            </a:r>
          </a:p>
          <a:p>
            <a:r>
              <a:rPr lang="ru-RU" sz="1800" dirty="0">
                <a:solidFill>
                  <a:schemeClr val="tx1"/>
                </a:solidFill>
              </a:rPr>
              <a:t>Учитель математики: «Желаю иметь первый или второй урок».</a:t>
            </a:r>
          </a:p>
          <a:p>
            <a:r>
              <a:rPr lang="ru-RU" sz="1800" dirty="0">
                <a:solidFill>
                  <a:schemeClr val="tx1"/>
                </a:solidFill>
              </a:rPr>
              <a:t>Учитель истории: «Желаю иметь первый или третий урок».</a:t>
            </a:r>
          </a:p>
          <a:p>
            <a:r>
              <a:rPr lang="ru-RU" sz="1800" dirty="0">
                <a:solidFill>
                  <a:schemeClr val="tx1"/>
                </a:solidFill>
              </a:rPr>
              <a:t>Учитель литературы: «Желаю иметь второй или третий урок».</a:t>
            </a:r>
          </a:p>
          <a:p>
            <a:r>
              <a:rPr lang="ru-RU" sz="1800" dirty="0">
                <a:solidFill>
                  <a:schemeClr val="tx1"/>
                </a:solidFill>
              </a:rPr>
              <a:t>Какое расписание будет составлено, если по каждому предмету может быть только один </a:t>
            </a:r>
            <a:r>
              <a:rPr lang="ru-RU" sz="1800" dirty="0" smtClean="0">
                <a:solidFill>
                  <a:schemeClr val="tx1"/>
                </a:solidFill>
              </a:rPr>
              <a:t>урок?</a:t>
            </a:r>
          </a:p>
          <a:p>
            <a:r>
              <a:rPr lang="ru-RU" sz="2400" b="1" dirty="0" smtClean="0">
                <a:solidFill>
                  <a:srgbClr val="F14124"/>
                </a:solidFill>
              </a:rPr>
              <a:t>Задача2</a:t>
            </a:r>
            <a:r>
              <a:rPr lang="ru-RU" sz="2800" b="1" dirty="0" smtClean="0">
                <a:solidFill>
                  <a:srgbClr val="F14124"/>
                </a:solidFill>
              </a:rPr>
              <a:t>. </a:t>
            </a:r>
            <a:r>
              <a:rPr lang="ru-RU" sz="1800" dirty="0" smtClean="0"/>
              <a:t>На </a:t>
            </a:r>
            <a:r>
              <a:rPr lang="ru-RU" sz="1800" dirty="0"/>
              <a:t>соревнованиях по легкой атлетике Андрей, Боря, Сережа и Володя заняли первые четыре места. Мнения девочек разошлись, как места распределились между победителями.</a:t>
            </a:r>
          </a:p>
          <a:p>
            <a:r>
              <a:rPr lang="ru-RU" sz="1800" dirty="0"/>
              <a:t>Даша. Андрей был первым, Володя – вторым</a:t>
            </a:r>
          </a:p>
          <a:p>
            <a:r>
              <a:rPr lang="ru-RU" sz="1800" dirty="0"/>
              <a:t>Галя. Андрей был вторым, Борис – третьим</a:t>
            </a:r>
          </a:p>
          <a:p>
            <a:r>
              <a:rPr lang="ru-RU" sz="1800" dirty="0"/>
              <a:t>Лена. Боря был четвертым, Сережа – вторым.</a:t>
            </a:r>
          </a:p>
          <a:p>
            <a:r>
              <a:rPr lang="ru-RU" sz="1800" dirty="0"/>
              <a:t>Ася, которая была судьей на этих соревнованиях, сказала, что каждая из девочек сделала одно правильное и одно неправильное заявление. Кто из мальчиков какое место занял?</a:t>
            </a:r>
          </a:p>
          <a:p>
            <a:endParaRPr lang="ru-RU" sz="1600" dirty="0" smtClean="0"/>
          </a:p>
        </p:txBody>
      </p:sp>
      <p:sp>
        <p:nvSpPr>
          <p:cNvPr id="2" name="Заголовок 1"/>
          <p:cNvSpPr>
            <a:spLocks noGrp="1"/>
          </p:cNvSpPr>
          <p:nvPr>
            <p:ph type="ctrTitle"/>
          </p:nvPr>
        </p:nvSpPr>
        <p:spPr>
          <a:xfrm>
            <a:off x="899592" y="332657"/>
            <a:ext cx="7175351" cy="706432"/>
          </a:xfrm>
        </p:spPr>
        <p:txBody>
          <a:bodyPr/>
          <a:lstStyle/>
          <a:p>
            <a:pPr marL="182880" indent="0" algn="ctr">
              <a:buNone/>
            </a:pPr>
            <a:r>
              <a:rPr lang="ru-RU" sz="3200" dirty="0" smtClean="0">
                <a:solidFill>
                  <a:schemeClr val="accent6"/>
                </a:solidFill>
                <a:effectLst/>
                <a:ea typeface="BatangChe" panose="02030609000101010101" pitchFamily="49" charset="-127"/>
              </a:rPr>
              <a:t>Решите самостоятельно:</a:t>
            </a:r>
            <a:r>
              <a:rPr lang="ru-RU" sz="3200" dirty="0">
                <a:solidFill>
                  <a:schemeClr val="accent6"/>
                </a:solidFill>
                <a:effectLst/>
                <a:ea typeface="BatangChe" panose="02030609000101010101" pitchFamily="49" charset="-127"/>
              </a:rPr>
              <a:t/>
            </a:r>
            <a:br>
              <a:rPr lang="ru-RU" sz="3200" dirty="0">
                <a:solidFill>
                  <a:schemeClr val="accent6"/>
                </a:solidFill>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59199"/>
            <a:ext cx="7344816" cy="523220"/>
          </a:xfrm>
          <a:prstGeom prst="rect">
            <a:avLst/>
          </a:prstGeom>
        </p:spPr>
        <p:txBody>
          <a:bodyPr wrap="square">
            <a:spAutoFit/>
          </a:bodyPr>
          <a:lstStyle/>
          <a:p>
            <a:r>
              <a:rPr lang="ru-RU" sz="2800" dirty="0" smtClean="0"/>
              <a:t> </a:t>
            </a:r>
            <a:endParaRPr lang="ru-RU" sz="2800" dirty="0"/>
          </a:p>
        </p:txBody>
      </p:sp>
    </p:spTree>
    <p:extLst>
      <p:ext uri="{BB962C8B-B14F-4D97-AF65-F5344CB8AC3E}">
        <p14:creationId xmlns:p14="http://schemas.microsoft.com/office/powerpoint/2010/main" val="375011673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039088"/>
            <a:ext cx="7851481" cy="5342240"/>
          </a:xfrm>
        </p:spPr>
        <p:txBody>
          <a:bodyPr>
            <a:normAutofit/>
          </a:bodyPr>
          <a:lstStyle/>
          <a:p>
            <a:r>
              <a:rPr lang="ru-RU" sz="2400" b="1" dirty="0" smtClean="0">
                <a:solidFill>
                  <a:schemeClr val="accent6"/>
                </a:solidFill>
              </a:rPr>
              <a:t>Задача3</a:t>
            </a:r>
            <a:r>
              <a:rPr lang="ru-RU" sz="2800" b="1" dirty="0" smtClean="0">
                <a:solidFill>
                  <a:schemeClr val="accent6"/>
                </a:solidFill>
              </a:rPr>
              <a:t>.</a:t>
            </a:r>
            <a:r>
              <a:rPr lang="ru-RU" sz="1700" dirty="0">
                <a:solidFill>
                  <a:schemeClr val="tx1"/>
                </a:solidFill>
              </a:rPr>
              <a:t> </a:t>
            </a:r>
            <a:r>
              <a:rPr lang="ru-RU" sz="2000" dirty="0">
                <a:solidFill>
                  <a:schemeClr val="tx1"/>
                </a:solidFill>
              </a:rPr>
              <a:t>Марина, Лариса, Жанна и Катя умеют играть на разных инструментах    (пианино, виолончели, гитаре, скрипке), но каждая только на одном. Они же знают иностранные языки (английский, французский, немецкий и испанский), но каждая только один. Известно:</a:t>
            </a:r>
          </a:p>
          <a:p>
            <a:r>
              <a:rPr lang="ru-RU" sz="2000" dirty="0" smtClean="0">
                <a:solidFill>
                  <a:schemeClr val="tx1"/>
                </a:solidFill>
              </a:rPr>
              <a:t>1.Девушка</a:t>
            </a:r>
            <a:r>
              <a:rPr lang="ru-RU" sz="2000" dirty="0">
                <a:solidFill>
                  <a:schemeClr val="tx1"/>
                </a:solidFill>
              </a:rPr>
              <a:t>, которая играет на гитаре говорит на испанском.</a:t>
            </a:r>
          </a:p>
          <a:p>
            <a:r>
              <a:rPr lang="ru-RU" sz="2000" dirty="0" smtClean="0">
                <a:solidFill>
                  <a:schemeClr val="tx1"/>
                </a:solidFill>
              </a:rPr>
              <a:t>2.Лариса </a:t>
            </a:r>
            <a:r>
              <a:rPr lang="ru-RU" sz="2000" dirty="0">
                <a:solidFill>
                  <a:schemeClr val="tx1"/>
                </a:solidFill>
              </a:rPr>
              <a:t>не играет ни на скрипке, ни на виолончели и не знает английского языка.</a:t>
            </a:r>
          </a:p>
          <a:p>
            <a:r>
              <a:rPr lang="ru-RU" sz="2000" dirty="0" smtClean="0">
                <a:solidFill>
                  <a:schemeClr val="tx1"/>
                </a:solidFill>
              </a:rPr>
              <a:t>3.Марина </a:t>
            </a:r>
            <a:r>
              <a:rPr lang="ru-RU" sz="2000" dirty="0">
                <a:solidFill>
                  <a:schemeClr val="tx1"/>
                </a:solidFill>
              </a:rPr>
              <a:t>не играет ни на скрипке, ни на виолончели и не знает ни немецкого, ни английского.</a:t>
            </a:r>
          </a:p>
          <a:p>
            <a:r>
              <a:rPr lang="ru-RU" sz="2000" dirty="0" smtClean="0">
                <a:solidFill>
                  <a:schemeClr val="tx1"/>
                </a:solidFill>
              </a:rPr>
              <a:t>4.Девушка</a:t>
            </a:r>
            <a:r>
              <a:rPr lang="ru-RU" sz="2000" dirty="0">
                <a:solidFill>
                  <a:schemeClr val="tx1"/>
                </a:solidFill>
              </a:rPr>
              <a:t>, которая говорит на  немецком, не играет на виолончели.</a:t>
            </a:r>
          </a:p>
          <a:p>
            <a:r>
              <a:rPr lang="ru-RU" sz="2000" dirty="0" smtClean="0">
                <a:solidFill>
                  <a:schemeClr val="tx1"/>
                </a:solidFill>
              </a:rPr>
              <a:t>5.Жанна </a:t>
            </a:r>
            <a:r>
              <a:rPr lang="ru-RU" sz="2000" dirty="0">
                <a:solidFill>
                  <a:schemeClr val="tx1"/>
                </a:solidFill>
              </a:rPr>
              <a:t>знает французский язык, но не играет на скрипке.</a:t>
            </a:r>
          </a:p>
          <a:p>
            <a:r>
              <a:rPr lang="ru-RU" sz="2000" dirty="0">
                <a:solidFill>
                  <a:schemeClr val="tx1"/>
                </a:solidFill>
              </a:rPr>
              <a:t>Кто на каком инструменте играет и какой иностранный язык знает?</a:t>
            </a:r>
          </a:p>
          <a:p>
            <a:endParaRPr lang="ru-RU" sz="1600" dirty="0" smtClean="0"/>
          </a:p>
        </p:txBody>
      </p:sp>
      <p:sp>
        <p:nvSpPr>
          <p:cNvPr id="2" name="Заголовок 1"/>
          <p:cNvSpPr>
            <a:spLocks noGrp="1"/>
          </p:cNvSpPr>
          <p:nvPr>
            <p:ph type="ctrTitle"/>
          </p:nvPr>
        </p:nvSpPr>
        <p:spPr>
          <a:xfrm>
            <a:off x="899592" y="332657"/>
            <a:ext cx="7175351" cy="706432"/>
          </a:xfrm>
        </p:spPr>
        <p:txBody>
          <a:bodyPr/>
          <a:lstStyle/>
          <a:p>
            <a:pPr marL="182880" indent="0" algn="ctr">
              <a:buNone/>
            </a:pPr>
            <a:r>
              <a:rPr lang="ru-RU" sz="3200" dirty="0" smtClean="0">
                <a:solidFill>
                  <a:schemeClr val="accent6"/>
                </a:solidFill>
                <a:effectLst/>
                <a:ea typeface="BatangChe" panose="02030609000101010101" pitchFamily="49" charset="-127"/>
              </a:rPr>
              <a:t>Решите самостоятельно:</a:t>
            </a:r>
            <a:r>
              <a:rPr lang="ru-RU" sz="3200" dirty="0">
                <a:solidFill>
                  <a:schemeClr val="accent6"/>
                </a:solidFill>
                <a:effectLst/>
                <a:ea typeface="BatangChe" panose="02030609000101010101" pitchFamily="49" charset="-127"/>
              </a:rPr>
              <a:t/>
            </a:r>
            <a:br>
              <a:rPr lang="ru-RU" sz="3200" dirty="0">
                <a:solidFill>
                  <a:schemeClr val="accent6"/>
                </a:solidFill>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59199"/>
            <a:ext cx="7344816" cy="523220"/>
          </a:xfrm>
          <a:prstGeom prst="rect">
            <a:avLst/>
          </a:prstGeom>
        </p:spPr>
        <p:txBody>
          <a:bodyPr wrap="square">
            <a:spAutoFit/>
          </a:bodyPr>
          <a:lstStyle/>
          <a:p>
            <a:r>
              <a:rPr lang="ru-RU" sz="2800" dirty="0" smtClean="0"/>
              <a:t> </a:t>
            </a:r>
            <a:endParaRPr lang="ru-RU" sz="2800" dirty="0"/>
          </a:p>
        </p:txBody>
      </p:sp>
    </p:spTree>
    <p:extLst>
      <p:ext uri="{BB962C8B-B14F-4D97-AF65-F5344CB8AC3E}">
        <p14:creationId xmlns:p14="http://schemas.microsoft.com/office/powerpoint/2010/main" val="323860712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039088"/>
            <a:ext cx="7851481" cy="5342240"/>
          </a:xfrm>
        </p:spPr>
        <p:txBody>
          <a:bodyPr>
            <a:normAutofit/>
          </a:bodyPr>
          <a:lstStyle/>
          <a:p>
            <a:r>
              <a:rPr lang="ru-RU" sz="2400" b="1" dirty="0" smtClean="0">
                <a:solidFill>
                  <a:schemeClr val="accent6"/>
                </a:solidFill>
              </a:rPr>
              <a:t>Задача1</a:t>
            </a:r>
            <a:r>
              <a:rPr lang="ru-RU" sz="2800" b="1" dirty="0" smtClean="0">
                <a:solidFill>
                  <a:schemeClr val="accent6"/>
                </a:solidFill>
              </a:rPr>
              <a:t>.</a:t>
            </a:r>
            <a:r>
              <a:rPr lang="ru-RU" sz="1700" dirty="0" smtClean="0">
                <a:solidFill>
                  <a:schemeClr val="tx1"/>
                </a:solidFill>
              </a:rPr>
              <a:t> </a:t>
            </a:r>
            <a:endParaRPr lang="ru-RU" sz="1600" dirty="0" smtClean="0"/>
          </a:p>
        </p:txBody>
      </p:sp>
      <p:sp>
        <p:nvSpPr>
          <p:cNvPr id="2" name="Заголовок 1"/>
          <p:cNvSpPr>
            <a:spLocks noGrp="1"/>
          </p:cNvSpPr>
          <p:nvPr>
            <p:ph type="ctrTitle"/>
          </p:nvPr>
        </p:nvSpPr>
        <p:spPr>
          <a:xfrm>
            <a:off x="899592" y="332657"/>
            <a:ext cx="7175351" cy="706432"/>
          </a:xfrm>
        </p:spPr>
        <p:txBody>
          <a:bodyPr/>
          <a:lstStyle/>
          <a:p>
            <a:pPr marL="182880" indent="0" algn="ctr">
              <a:buNone/>
            </a:pPr>
            <a:r>
              <a:rPr lang="ru-RU" sz="3200" dirty="0" smtClean="0">
                <a:solidFill>
                  <a:schemeClr val="accent6"/>
                </a:solidFill>
                <a:effectLst/>
                <a:ea typeface="BatangChe" panose="02030609000101010101" pitchFamily="49" charset="-127"/>
              </a:rPr>
              <a:t>Решения:</a:t>
            </a:r>
            <a:r>
              <a:rPr lang="ru-RU" sz="3200" dirty="0">
                <a:solidFill>
                  <a:schemeClr val="accent6"/>
                </a:solidFill>
                <a:effectLst/>
                <a:ea typeface="BatangChe" panose="02030609000101010101" pitchFamily="49" charset="-127"/>
              </a:rPr>
              <a:t/>
            </a:r>
            <a:br>
              <a:rPr lang="ru-RU" sz="3200" dirty="0">
                <a:solidFill>
                  <a:schemeClr val="accent6"/>
                </a:solidFill>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59199"/>
            <a:ext cx="7344816" cy="523220"/>
          </a:xfrm>
          <a:prstGeom prst="rect">
            <a:avLst/>
          </a:prstGeom>
        </p:spPr>
        <p:txBody>
          <a:bodyPr wrap="square">
            <a:spAutoFit/>
          </a:bodyPr>
          <a:lstStyle/>
          <a:p>
            <a:r>
              <a:rPr lang="ru-RU" sz="2800" dirty="0" smtClean="0"/>
              <a:t> </a:t>
            </a:r>
            <a:endParaRPr lang="ru-RU" sz="2800"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79" y="974730"/>
            <a:ext cx="6169514" cy="209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11560" y="3755577"/>
            <a:ext cx="1422184" cy="523220"/>
          </a:xfrm>
          <a:prstGeom prst="rect">
            <a:avLst/>
          </a:prstGeom>
        </p:spPr>
        <p:txBody>
          <a:bodyPr wrap="none">
            <a:spAutoFit/>
          </a:bodyPr>
          <a:lstStyle/>
          <a:p>
            <a:pPr lvl="0">
              <a:spcBef>
                <a:spcPct val="20000"/>
              </a:spcBef>
              <a:spcAft>
                <a:spcPts val="300"/>
              </a:spcAft>
              <a:buClr>
                <a:srgbClr val="F14124">
                  <a:lumMod val="75000"/>
                </a:srgbClr>
              </a:buClr>
              <a:buSzPct val="130000"/>
            </a:pPr>
            <a:r>
              <a:rPr lang="ru-RU" sz="2400" b="1" dirty="0" smtClean="0">
                <a:solidFill>
                  <a:srgbClr val="F14124"/>
                </a:solidFill>
              </a:rPr>
              <a:t>Задача2</a:t>
            </a:r>
            <a:r>
              <a:rPr lang="ru-RU" sz="2800" b="1" dirty="0" smtClean="0">
                <a:solidFill>
                  <a:srgbClr val="F14124"/>
                </a:solidFill>
              </a:rPr>
              <a:t>.</a:t>
            </a:r>
            <a:r>
              <a:rPr lang="ru-RU" sz="1700" dirty="0" smtClean="0">
                <a:solidFill>
                  <a:prstClr val="black"/>
                </a:solidFill>
              </a:rPr>
              <a:t> </a:t>
            </a:r>
            <a:endParaRPr lang="ru-RU" sz="1600" dirty="0">
              <a:solidFill>
                <a:srgbClr val="212745"/>
              </a:solidFill>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755577"/>
            <a:ext cx="3096344" cy="208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rot="10800000" flipV="1">
            <a:off x="5796136" y="3752165"/>
            <a:ext cx="2666904" cy="1200329"/>
          </a:xfrm>
          <a:prstGeom prst="rect">
            <a:avLst/>
          </a:prstGeom>
        </p:spPr>
        <p:txBody>
          <a:bodyPr wrap="square">
            <a:spAutoFit/>
          </a:bodyPr>
          <a:lstStyle/>
          <a:p>
            <a:r>
              <a:rPr lang="ru-RU" b="1" dirty="0" smtClean="0"/>
              <a:t>Ответ: </a:t>
            </a:r>
            <a:r>
              <a:rPr lang="ru-RU" dirty="0" smtClean="0"/>
              <a:t>Андрей – 1 место, Сергей – 2 место, Борис – 3 место, Володя – 4 место.</a:t>
            </a:r>
            <a:endParaRPr lang="ru-RU" dirty="0"/>
          </a:p>
        </p:txBody>
      </p:sp>
    </p:spTree>
    <p:extLst>
      <p:ext uri="{BB962C8B-B14F-4D97-AF65-F5344CB8AC3E}">
        <p14:creationId xmlns:p14="http://schemas.microsoft.com/office/powerpoint/2010/main" val="57120934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039088"/>
            <a:ext cx="7851481" cy="5342240"/>
          </a:xfrm>
        </p:spPr>
        <p:txBody>
          <a:bodyPr>
            <a:normAutofit/>
          </a:bodyPr>
          <a:lstStyle/>
          <a:p>
            <a:r>
              <a:rPr lang="ru-RU" sz="2400" b="1" dirty="0" smtClean="0">
                <a:solidFill>
                  <a:schemeClr val="accent6"/>
                </a:solidFill>
              </a:rPr>
              <a:t>Задача3</a:t>
            </a:r>
            <a:r>
              <a:rPr lang="ru-RU" sz="2800" b="1" dirty="0" smtClean="0">
                <a:solidFill>
                  <a:schemeClr val="accent6"/>
                </a:solidFill>
              </a:rPr>
              <a:t>.</a:t>
            </a:r>
            <a:r>
              <a:rPr lang="ru-RU" sz="1700" dirty="0" smtClean="0">
                <a:solidFill>
                  <a:schemeClr val="tx1"/>
                </a:solidFill>
              </a:rPr>
              <a:t> </a:t>
            </a:r>
            <a:endParaRPr lang="ru-RU" sz="1600" dirty="0" smtClean="0"/>
          </a:p>
        </p:txBody>
      </p:sp>
      <p:sp>
        <p:nvSpPr>
          <p:cNvPr id="2" name="Заголовок 1"/>
          <p:cNvSpPr>
            <a:spLocks noGrp="1"/>
          </p:cNvSpPr>
          <p:nvPr>
            <p:ph type="ctrTitle"/>
          </p:nvPr>
        </p:nvSpPr>
        <p:spPr>
          <a:xfrm>
            <a:off x="899592" y="332657"/>
            <a:ext cx="7175351" cy="706432"/>
          </a:xfrm>
        </p:spPr>
        <p:txBody>
          <a:bodyPr/>
          <a:lstStyle/>
          <a:p>
            <a:pPr marL="182880" indent="0" algn="ctr">
              <a:buNone/>
            </a:pPr>
            <a:r>
              <a:rPr lang="ru-RU" sz="3200" dirty="0" smtClean="0">
                <a:solidFill>
                  <a:schemeClr val="accent6"/>
                </a:solidFill>
                <a:effectLst/>
                <a:ea typeface="BatangChe" panose="02030609000101010101" pitchFamily="49" charset="-127"/>
              </a:rPr>
              <a:t>Решения:</a:t>
            </a:r>
            <a:r>
              <a:rPr lang="ru-RU" sz="3200" dirty="0">
                <a:solidFill>
                  <a:schemeClr val="accent6"/>
                </a:solidFill>
                <a:effectLst/>
                <a:ea typeface="BatangChe" panose="02030609000101010101" pitchFamily="49" charset="-127"/>
              </a:rPr>
              <a:t/>
            </a:r>
            <a:br>
              <a:rPr lang="ru-RU" sz="3200" dirty="0">
                <a:solidFill>
                  <a:schemeClr val="accent6"/>
                </a:solidFill>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59199"/>
            <a:ext cx="7344816" cy="523220"/>
          </a:xfrm>
          <a:prstGeom prst="rect">
            <a:avLst/>
          </a:prstGeom>
        </p:spPr>
        <p:txBody>
          <a:bodyPr wrap="square">
            <a:spAutoFit/>
          </a:bodyPr>
          <a:lstStyle/>
          <a:p>
            <a:r>
              <a:rPr lang="ru-RU" sz="2800" dirty="0" smtClean="0"/>
              <a:t> </a:t>
            </a:r>
            <a:endParaRPr lang="ru-RU"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019" y="1582419"/>
            <a:ext cx="6650349" cy="368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06723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a:xfrm>
            <a:off x="817581" y="548680"/>
            <a:ext cx="7175351" cy="4376777"/>
          </a:xfrm>
        </p:spPr>
        <p:txBody>
          <a:bodyPr/>
          <a:lstStyle/>
          <a:p>
            <a:endParaRPr lang="ru-RU"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72" y="476672"/>
            <a:ext cx="7829259" cy="587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465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582418"/>
            <a:ext cx="7851481" cy="4798909"/>
          </a:xfrm>
        </p:spPr>
        <p:txBody>
          <a:bodyPr>
            <a:normAutofit/>
          </a:bodyPr>
          <a:lstStyle/>
          <a:p>
            <a:r>
              <a:rPr lang="ru-RU" sz="2400" b="1" dirty="0" smtClean="0">
                <a:solidFill>
                  <a:schemeClr val="accent6"/>
                </a:solidFill>
              </a:rPr>
              <a:t>Задача12( ЕГЭ 2008)</a:t>
            </a:r>
            <a:r>
              <a:rPr lang="ru-RU" sz="2800" b="1" dirty="0" smtClean="0">
                <a:solidFill>
                  <a:schemeClr val="accent6"/>
                </a:solidFill>
              </a:rPr>
              <a:t>.</a:t>
            </a:r>
            <a:r>
              <a:rPr lang="ru-RU" sz="1700" dirty="0" smtClean="0">
                <a:solidFill>
                  <a:schemeClr val="tx1"/>
                </a:solidFill>
              </a:rPr>
              <a:t> </a:t>
            </a:r>
            <a:endParaRPr lang="ru-RU" sz="1600" dirty="0" smtClean="0"/>
          </a:p>
        </p:txBody>
      </p:sp>
      <p:sp>
        <p:nvSpPr>
          <p:cNvPr id="2" name="Заголовок 1"/>
          <p:cNvSpPr>
            <a:spLocks noGrp="1"/>
          </p:cNvSpPr>
          <p:nvPr>
            <p:ph type="ctrTitle"/>
          </p:nvPr>
        </p:nvSpPr>
        <p:spPr>
          <a:xfrm>
            <a:off x="899592" y="332657"/>
            <a:ext cx="7175351" cy="1249762"/>
          </a:xfrm>
        </p:spPr>
        <p:txBody>
          <a:bodyPr/>
          <a:lstStyle/>
          <a:p>
            <a:pPr marL="182880" indent="0" algn="ctr">
              <a:buNone/>
            </a:pPr>
            <a:r>
              <a:rPr lang="ru-RU" sz="3200" dirty="0" smtClean="0">
                <a:solidFill>
                  <a:schemeClr val="accent6"/>
                </a:solidFill>
                <a:effectLst/>
                <a:ea typeface="BatangChe" panose="02030609000101010101" pitchFamily="49" charset="-127"/>
              </a:rPr>
              <a:t>Графы в </a:t>
            </a:r>
            <a:r>
              <a:rPr lang="ru-RU" sz="3200" dirty="0">
                <a:solidFill>
                  <a:schemeClr val="accent6"/>
                </a:solidFill>
                <a:effectLst/>
                <a:ea typeface="BatangChe" panose="02030609000101010101" pitchFamily="49" charset="-127"/>
              </a:rPr>
              <a:t>стратегии игр</a:t>
            </a:r>
            <a:br>
              <a:rPr lang="ru-RU" sz="3200" dirty="0">
                <a:solidFill>
                  <a:schemeClr val="accent6"/>
                </a:solidFill>
                <a:effectLst/>
                <a:ea typeface="BatangChe" panose="02030609000101010101" pitchFamily="49" charset="-127"/>
              </a:rPr>
            </a:br>
            <a:r>
              <a:rPr lang="ru-RU" sz="2400" dirty="0">
                <a:solidFill>
                  <a:schemeClr val="tx1"/>
                </a:solidFill>
                <a:effectLst/>
                <a:ea typeface="BatangChe" panose="02030609000101010101" pitchFamily="49" charset="-127"/>
              </a:rPr>
              <a:t>Применяя граф- дерево можно разрабатывать выигрышные стратегии  игр. </a:t>
            </a:r>
            <a:r>
              <a:rPr lang="ru-RU" sz="3200" dirty="0" smtClean="0">
                <a:solidFill>
                  <a:schemeClr val="accent6"/>
                </a:solidFill>
                <a:effectLst/>
                <a:ea typeface="BatangChe" panose="02030609000101010101" pitchFamily="49" charset="-127"/>
              </a:rPr>
              <a:t/>
            </a:r>
            <a:br>
              <a:rPr lang="ru-RU" sz="3200" dirty="0" smtClean="0">
                <a:solidFill>
                  <a:schemeClr val="accent6"/>
                </a:solidFill>
                <a:effectLst/>
                <a:ea typeface="BatangChe" panose="02030609000101010101" pitchFamily="49" charset="-127"/>
              </a:rPr>
            </a:br>
            <a:r>
              <a:rPr lang="ru-RU" sz="3200" dirty="0" smtClean="0">
                <a:solidFill>
                  <a:schemeClr val="accent6"/>
                </a:solidFill>
                <a:effectLst/>
                <a:ea typeface="BatangChe" panose="02030609000101010101" pitchFamily="49" charset="-127"/>
              </a:rPr>
              <a:t/>
            </a:r>
            <a:br>
              <a:rPr lang="ru-RU" sz="3200" dirty="0" smtClean="0">
                <a:solidFill>
                  <a:schemeClr val="accent6"/>
                </a:solidFill>
                <a:effectLst/>
                <a:ea typeface="BatangChe" panose="02030609000101010101" pitchFamily="49" charset="-127"/>
              </a:rPr>
            </a:br>
            <a:endParaRPr lang="ru-RU" sz="2800" dirty="0">
              <a:effectLst/>
              <a:ea typeface="BatangChe" panose="02030609000101010101" pitchFamily="49" charset="-127"/>
            </a:endParaRPr>
          </a:p>
        </p:txBody>
      </p:sp>
      <p:sp>
        <p:nvSpPr>
          <p:cNvPr id="4" name="Прямоугольник 3"/>
          <p:cNvSpPr/>
          <p:nvPr/>
        </p:nvSpPr>
        <p:spPr>
          <a:xfrm>
            <a:off x="1118225" y="1059199"/>
            <a:ext cx="7344816" cy="523220"/>
          </a:xfrm>
          <a:prstGeom prst="rect">
            <a:avLst/>
          </a:prstGeom>
        </p:spPr>
        <p:txBody>
          <a:bodyPr wrap="square">
            <a:spAutoFit/>
          </a:bodyPr>
          <a:lstStyle/>
          <a:p>
            <a:r>
              <a:rPr lang="ru-RU" sz="2800" dirty="0" smtClean="0"/>
              <a:t> </a:t>
            </a:r>
            <a:endParaRPr lang="ru-RU" sz="2800"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19" b="12373"/>
          <a:stretch/>
        </p:blipFill>
        <p:spPr bwMode="auto">
          <a:xfrm>
            <a:off x="899591" y="2132856"/>
            <a:ext cx="785004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52041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260648"/>
            <a:ext cx="7851481" cy="6120679"/>
          </a:xfrm>
        </p:spPr>
        <p:txBody>
          <a:bodyPr>
            <a:normAutofit/>
          </a:bodyPr>
          <a:lstStyle/>
          <a:p>
            <a:r>
              <a:rPr lang="ru-RU" sz="2400" b="1" dirty="0" smtClean="0">
                <a:solidFill>
                  <a:schemeClr val="accent6"/>
                </a:solidFill>
              </a:rPr>
              <a:t>Задача12( решение)</a:t>
            </a:r>
            <a:r>
              <a:rPr lang="ru-RU" sz="2800" b="1" dirty="0" smtClean="0">
                <a:solidFill>
                  <a:schemeClr val="accent6"/>
                </a:solidFill>
              </a:rPr>
              <a:t>.</a:t>
            </a:r>
            <a:r>
              <a:rPr lang="ru-RU" sz="1700" dirty="0" smtClean="0">
                <a:solidFill>
                  <a:schemeClr val="tx1"/>
                </a:solidFill>
              </a:rPr>
              <a:t> </a:t>
            </a:r>
            <a:endParaRPr lang="ru-RU" sz="1600" dirty="0" smtClean="0"/>
          </a:p>
        </p:txBody>
      </p:sp>
      <p:sp>
        <p:nvSpPr>
          <p:cNvPr id="4" name="Прямоугольник 3"/>
          <p:cNvSpPr/>
          <p:nvPr/>
        </p:nvSpPr>
        <p:spPr>
          <a:xfrm>
            <a:off x="1234629" y="980728"/>
            <a:ext cx="7344816" cy="523220"/>
          </a:xfrm>
          <a:prstGeom prst="rect">
            <a:avLst/>
          </a:prstGeom>
        </p:spPr>
        <p:txBody>
          <a:bodyPr wrap="square">
            <a:spAutoFit/>
          </a:bodyPr>
          <a:lstStyle/>
          <a:p>
            <a:r>
              <a:rPr lang="ru-RU" sz="2800" dirty="0" smtClean="0"/>
              <a:t> </a:t>
            </a:r>
            <a:endParaRPr lang="ru-RU" sz="2800" dirty="0"/>
          </a:p>
        </p:txBody>
      </p:sp>
      <p:sp>
        <p:nvSpPr>
          <p:cNvPr id="5" name="Заголовок 4"/>
          <p:cNvSpPr>
            <a:spLocks noGrp="1"/>
          </p:cNvSpPr>
          <p:nvPr>
            <p:ph type="ctrTitle"/>
          </p:nvPr>
        </p:nvSpPr>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192" y="980728"/>
            <a:ext cx="7560840" cy="567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26454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260648"/>
            <a:ext cx="7851481" cy="6120679"/>
          </a:xfrm>
        </p:spPr>
        <p:txBody>
          <a:bodyPr>
            <a:normAutofit/>
          </a:bodyPr>
          <a:lstStyle/>
          <a:p>
            <a:endParaRPr lang="ru-RU" sz="1600" dirty="0" smtClean="0"/>
          </a:p>
        </p:txBody>
      </p:sp>
      <p:sp>
        <p:nvSpPr>
          <p:cNvPr id="4" name="Прямоугольник 3"/>
          <p:cNvSpPr/>
          <p:nvPr/>
        </p:nvSpPr>
        <p:spPr>
          <a:xfrm>
            <a:off x="1234629" y="980728"/>
            <a:ext cx="7344816" cy="523220"/>
          </a:xfrm>
          <a:prstGeom prst="rect">
            <a:avLst/>
          </a:prstGeom>
        </p:spPr>
        <p:txBody>
          <a:bodyPr wrap="square">
            <a:spAutoFit/>
          </a:bodyPr>
          <a:lstStyle/>
          <a:p>
            <a:r>
              <a:rPr lang="ru-RU" sz="2800" dirty="0" smtClean="0"/>
              <a:t> </a:t>
            </a:r>
            <a:endParaRPr lang="ru-RU" sz="2800" dirty="0"/>
          </a:p>
        </p:txBody>
      </p:sp>
      <p:sp>
        <p:nvSpPr>
          <p:cNvPr id="5" name="Заголовок 4"/>
          <p:cNvSpPr>
            <a:spLocks noGrp="1"/>
          </p:cNvSpPr>
          <p:nvPr>
            <p:ph type="ctrTitle"/>
          </p:nvPr>
        </p:nvSpPr>
        <p:spPr>
          <a:xfrm>
            <a:off x="1234629" y="2204864"/>
            <a:ext cx="7175351" cy="3944729"/>
          </a:xfrm>
        </p:spPr>
        <p:txBody>
          <a:bodyPr/>
          <a:lstStyle/>
          <a:p>
            <a:pPr marL="182880" indent="0" algn="ctr">
              <a:buNone/>
            </a:pPr>
            <a:r>
              <a:rPr lang="ru-RU" dirty="0" smtClean="0"/>
              <a:t>Спасибо за внимание!</a:t>
            </a:r>
            <a:endParaRPr lang="ru-RU" dirty="0"/>
          </a:p>
        </p:txBody>
      </p:sp>
    </p:spTree>
    <p:extLst>
      <p:ext uri="{BB962C8B-B14F-4D97-AF65-F5344CB8AC3E}">
        <p14:creationId xmlns:p14="http://schemas.microsoft.com/office/powerpoint/2010/main" val="16759629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a:xfrm>
            <a:off x="817581" y="548680"/>
            <a:ext cx="7175351" cy="4376777"/>
          </a:xfrm>
        </p:spPr>
        <p:txBody>
          <a:bodyPr/>
          <a:lstStyle/>
          <a:p>
            <a:endParaRPr lang="ru-RU" dirty="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04" y="548680"/>
            <a:ext cx="7805436" cy="585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32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a:xfrm>
            <a:off x="817581" y="548680"/>
            <a:ext cx="7175351" cy="4376777"/>
          </a:xfrm>
        </p:spPr>
        <p:txBody>
          <a:bodyPr/>
          <a:lstStyle/>
          <a:p>
            <a:endParaRPr lang="ru-RU" dirty="0">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76" y="548680"/>
            <a:ext cx="7662648" cy="574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719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a:xfrm>
            <a:off x="817581" y="548680"/>
            <a:ext cx="7175351" cy="4376777"/>
          </a:xfrm>
        </p:spPr>
        <p:txBody>
          <a:bodyPr/>
          <a:lstStyle/>
          <a:p>
            <a:endParaRPr lang="ru-RU" dirty="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31" y="548680"/>
            <a:ext cx="7585885" cy="569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444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a:xfrm>
            <a:off x="817581" y="548680"/>
            <a:ext cx="7175351" cy="4376777"/>
          </a:xfrm>
        </p:spPr>
        <p:txBody>
          <a:bodyPr/>
          <a:lstStyle/>
          <a:p>
            <a:pPr marL="182880" indent="0">
              <a:buNone/>
            </a:pPr>
            <a:r>
              <a:rPr lang="ru-RU" sz="3600" dirty="0" smtClean="0">
                <a:effectLst/>
                <a:ea typeface="BatangChe" panose="02030609000101010101" pitchFamily="49" charset="-127"/>
              </a:rPr>
              <a:t>Соответствие таблицы и графов</a:t>
            </a:r>
            <a:endParaRPr lang="ru-RU" sz="3600" dirty="0">
              <a:effectLst/>
              <a:ea typeface="BatangChe" panose="02030609000101010101" pitchFamily="49" charset="-127"/>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23" y="1772816"/>
            <a:ext cx="8674497" cy="416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5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5052545"/>
            <a:ext cx="5995189" cy="882119"/>
          </a:xfrm>
        </p:spPr>
        <p:txBody>
          <a:bodyPr/>
          <a:lstStyle/>
          <a:p>
            <a:endParaRPr lang="ru-RU" dirty="0" smtClean="0"/>
          </a:p>
          <a:p>
            <a:r>
              <a:rPr lang="ru-RU" b="1" dirty="0" smtClean="0">
                <a:solidFill>
                  <a:schemeClr val="accent6"/>
                </a:solidFill>
              </a:rPr>
              <a:t>Ответ</a:t>
            </a:r>
            <a:r>
              <a:rPr lang="ru-RU" b="1" dirty="0">
                <a:solidFill>
                  <a:schemeClr val="accent6"/>
                </a:solidFill>
              </a:rPr>
              <a:t>:</a:t>
            </a:r>
            <a:r>
              <a:rPr lang="ru-RU" dirty="0">
                <a:solidFill>
                  <a:schemeClr val="accent6"/>
                </a:solidFill>
              </a:rPr>
              <a:t> </a:t>
            </a:r>
            <a:r>
              <a:rPr lang="ru-RU" dirty="0">
                <a:solidFill>
                  <a:schemeClr val="tx1"/>
                </a:solidFill>
              </a:rPr>
              <a:t>нельзя</a:t>
            </a:r>
          </a:p>
        </p:txBody>
      </p:sp>
      <p:sp>
        <p:nvSpPr>
          <p:cNvPr id="2" name="Заголовок 1"/>
          <p:cNvSpPr>
            <a:spLocks noGrp="1"/>
          </p:cNvSpPr>
          <p:nvPr>
            <p:ph type="ctrTitle"/>
          </p:nvPr>
        </p:nvSpPr>
        <p:spPr>
          <a:xfrm>
            <a:off x="827584" y="476672"/>
            <a:ext cx="7175351" cy="4376777"/>
          </a:xfrm>
        </p:spPr>
        <p:txBody>
          <a:bodyPr/>
          <a:lstStyle/>
          <a:p>
            <a:pPr marL="182880" indent="0">
              <a:buNone/>
            </a:pPr>
            <a:r>
              <a:rPr lang="ru-RU" sz="2400" dirty="0">
                <a:solidFill>
                  <a:schemeClr val="accent6"/>
                </a:solidFill>
                <a:effectLst/>
                <a:ea typeface="BatangChe" panose="02030609000101010101" pitchFamily="49" charset="-127"/>
              </a:rPr>
              <a:t>Задача1. </a:t>
            </a:r>
            <a:r>
              <a:rPr lang="ru-RU" sz="2400" dirty="0" smtClean="0">
                <a:effectLst/>
                <a:ea typeface="BatangChe" panose="02030609000101010101" pitchFamily="49" charset="-127"/>
              </a:rPr>
              <a:t/>
            </a:r>
            <a:br>
              <a:rPr lang="ru-RU" sz="2400" dirty="0" smtClean="0">
                <a:effectLst/>
                <a:ea typeface="BatangChe" panose="02030609000101010101" pitchFamily="49" charset="-127"/>
              </a:rPr>
            </a:br>
            <a:r>
              <a:rPr lang="ru-RU" sz="1800" dirty="0" smtClean="0">
                <a:effectLst/>
                <a:ea typeface="BatangChe" panose="02030609000101010101" pitchFamily="49" charset="-127"/>
              </a:rPr>
              <a:t>Между </a:t>
            </a:r>
            <a:r>
              <a:rPr lang="ru-RU" sz="1800" dirty="0">
                <a:effectLst/>
                <a:ea typeface="BatangChe" panose="02030609000101010101" pitchFamily="49" charset="-127"/>
              </a:rPr>
              <a:t>9 планетами Солнечной системы введено  космическое сообщение. Ракеты летают по следующим маршрутам:  Земля — Меркурий, Плутон — Венера, Земля — Плутон, Плутон - Меркурий, Меркурий - Венера, Уран - Нептун, Нептун - Сатурн, Сатурн — Юпитер, Юпитер — Марс и Марс — Уран. Можно ли добраться (возможны пересадки) с Земли до Марса?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852936"/>
            <a:ext cx="658226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54787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1196753"/>
            <a:ext cx="7272808" cy="4737912"/>
          </a:xfrm>
        </p:spPr>
        <p:txBody>
          <a:bodyPr>
            <a:normAutofit lnSpcReduction="10000"/>
          </a:bodyPr>
          <a:lstStyle/>
          <a:p>
            <a:r>
              <a:rPr lang="ru-RU" sz="2800" b="1" dirty="0">
                <a:solidFill>
                  <a:schemeClr val="accent6"/>
                </a:solidFill>
              </a:rPr>
              <a:t>Определение</a:t>
            </a:r>
            <a:r>
              <a:rPr lang="ru-RU" sz="2800" dirty="0"/>
              <a:t>. Граф называется связным, если две его вершины могут быть соединены путем, т. е. последовательностью ребер,  каждое следующее из которых начинается в конце предыдущего. </a:t>
            </a:r>
          </a:p>
          <a:p>
            <a:r>
              <a:rPr lang="ru-RU" sz="2800" b="1" dirty="0">
                <a:solidFill>
                  <a:schemeClr val="accent6"/>
                </a:solidFill>
              </a:rPr>
              <a:t>Определение.</a:t>
            </a:r>
            <a:r>
              <a:rPr lang="ru-RU" sz="2800" dirty="0"/>
              <a:t> Несвязный граф состоит из нескольких «кусков». </a:t>
            </a:r>
          </a:p>
          <a:p>
            <a:r>
              <a:rPr lang="ru-RU" sz="2800" dirty="0"/>
              <a:t>Эти «куски» называются компонентами связности графа. Каждая компонента несвязного графа является, конечно, связным графом. </a:t>
            </a:r>
          </a:p>
          <a:p>
            <a:endParaRPr lang="ru-RU" dirty="0" smtClean="0"/>
          </a:p>
        </p:txBody>
      </p:sp>
      <p:sp>
        <p:nvSpPr>
          <p:cNvPr id="2" name="Заголовок 1"/>
          <p:cNvSpPr>
            <a:spLocks noGrp="1"/>
          </p:cNvSpPr>
          <p:nvPr>
            <p:ph type="ctrTitle"/>
          </p:nvPr>
        </p:nvSpPr>
        <p:spPr>
          <a:xfrm>
            <a:off x="827584" y="476673"/>
            <a:ext cx="7175351" cy="648072"/>
          </a:xfrm>
        </p:spPr>
        <p:txBody>
          <a:bodyPr/>
          <a:lstStyle/>
          <a:p>
            <a:pPr marL="182880" indent="0" algn="ctr">
              <a:buNone/>
            </a:pPr>
            <a:r>
              <a:rPr lang="ru-RU" sz="3600" dirty="0" smtClean="0">
                <a:solidFill>
                  <a:schemeClr val="accent6"/>
                </a:solidFill>
                <a:effectLst/>
                <a:ea typeface="BatangChe" panose="02030609000101010101" pitchFamily="49" charset="-127"/>
              </a:rPr>
              <a:t>Связность графа </a:t>
            </a:r>
            <a:r>
              <a:rPr lang="ru-RU" sz="2400" dirty="0" smtClean="0">
                <a:effectLst/>
                <a:ea typeface="BatangChe" panose="02030609000101010101" pitchFamily="49" charset="-127"/>
              </a:rPr>
              <a:t/>
            </a:r>
            <a:br>
              <a:rPr lang="ru-RU" sz="2400" dirty="0" smtClean="0">
                <a:effectLst/>
                <a:ea typeface="BatangChe" panose="02030609000101010101" pitchFamily="49" charset="-127"/>
              </a:rPr>
            </a:br>
            <a:endParaRPr lang="ru-RU" sz="1800" dirty="0">
              <a:effectLst/>
              <a:ea typeface="BatangChe" panose="02030609000101010101" pitchFamily="49" charset="-127"/>
            </a:endParaRPr>
          </a:p>
        </p:txBody>
      </p:sp>
    </p:spTree>
    <p:extLst>
      <p:ext uri="{BB962C8B-B14F-4D97-AF65-F5344CB8AC3E}">
        <p14:creationId xmlns:p14="http://schemas.microsoft.com/office/powerpoint/2010/main" val="188794610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641</Words>
  <Application>Microsoft Office PowerPoint</Application>
  <PresentationFormat>Экран (4:3)</PresentationFormat>
  <Paragraphs>88</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Воздушный поток</vt:lpstr>
      <vt:lpstr>Применение графов для решения логических задач</vt:lpstr>
      <vt:lpstr>Презентация PowerPoint</vt:lpstr>
      <vt:lpstr>Презентация PowerPoint</vt:lpstr>
      <vt:lpstr>Презентация PowerPoint</vt:lpstr>
      <vt:lpstr>Презентация PowerPoint</vt:lpstr>
      <vt:lpstr>Презентация PowerPoint</vt:lpstr>
      <vt:lpstr>Соответствие таблицы и графов</vt:lpstr>
      <vt:lpstr>Задача1.  Между 9 планетами Солнечной системы введено  космическое сообщение. Ракеты летают по следующим маршрутам:  Земля — Меркурий, Плутон — Венера, Земля — Плутон, Плутон - Меркурий, Меркурий - Венера, Уран - Нептун, Нептун - Сатурн, Сатурн — Юпитер, Юпитер — Марс и Марс — Уран. Можно ли добраться (возможны пересадки) с Земли до Марса? </vt:lpstr>
      <vt:lpstr>Связность графа  </vt:lpstr>
      <vt:lpstr>Задача2.  В стране Цифра есть 9 городов с названиями 1, 2, 3, 4, 5, 6, 7, 8, 9. Путешественник обнаружил, что два города соединены авиалинией тогда и только тогда, когда двузначное число, составленное из цифр-названий этих городов, делится на 3. Можно ли из  города 1  с пересадками добраться в город 9?</vt:lpstr>
      <vt:lpstr>Задача2 (решение). В стране Цифра есть 9 городов с названиями 1, 2, 3, 4, 5, 6, 7, 8, 9. Путешественник обнаружил, что два города соединены авиалинией тогда и только тогда, когда двузначное число, составленное из цифр-названий этих городов, делится на 3. Можно ли из  города 1  с пересадками добраться в город 9?</vt:lpstr>
      <vt:lpstr>Задача3.  </vt:lpstr>
      <vt:lpstr>Задача3( решение).  </vt:lpstr>
      <vt:lpstr>Задача 4.  Пятеро одноклассников – Ирина, Тимур, Камилла, Эльдар и Захар стали победителями олимпиад школьников по физике, математике, информати-ке, литературе и географии. Известно, что побе-дитель олимпиады по информатике учит Ирину и Тимура работе на компьютере; Камилла и Эльдар тоже заинтересовались информатикой; Тимур всегда побаивался физики; Камилла, Тимур и победитель олимпиады по литературе занимают-ся плаванием; Тимур и Камилла поздравили победителя олимпиады по математике; Ирина сожалеет о том, что у нее остается мало времени на литературу. Победителем какой олимпиады стал каждый из этих ребят?</vt:lpstr>
      <vt:lpstr>Задача 4 (решение).  </vt:lpstr>
      <vt:lpstr>Задача5.  Можно ли поменять коней местами и сколько для этого достаточно ходов? Вершинами графа будут служить занумерованные клетки, а ребрами- возможные ходы коней.</vt:lpstr>
      <vt:lpstr>Задача5 (решение).  Можно ли поменять коней местами и сколько для этого достаточно ходов? Вершинами графа будут служить занумерованные клетки, а ребрами- возможные ходы коней.</vt:lpstr>
      <vt:lpstr>Степени вершин графа  Число рёбер, исходящих из вершины графа называется её степенью. Теорема. Для любого графа сумма степеней всех вершин равна удвоенному числу ребер.  Следствие. Сумма степеней всех вершин графа должна быть  четной (иначе ее нельзя было бы разделить на 2 нацело). </vt:lpstr>
      <vt:lpstr>Задача6.  В деревне есть 15 телефонов, а АТС отсутствует.  Можно ли телефоны соединить проводами так, чтобы каждый  телефон был соединен ровно с пятью другими?  </vt:lpstr>
      <vt:lpstr>Четность вершин графа  Определение. Вершина графа, имеющая нечетную степень, называется нечетной, а имеющая четную степень,— четной.   Теорема. Число нечетных вершин любого графа — четно.   Задача 7. В классе 30 человек. Может ли быть так, что 9 из них имеют по 3 друга (в этом классе), 11 - по 4 друга, а 10 - по 5 друзей.  Примечание. Если Петя друг Васи, то Вася - друг Пети.  </vt:lpstr>
      <vt:lpstr>Задача8.  В стране Семерка 15 городов, каждый из которых соединен дорогами не менее, чем с 7 другими. Докажите, что из любого города можно добраться до любого другого (возможно, проезжая через другие города).   </vt:lpstr>
      <vt:lpstr>Задача8 (решение).  В стране Семерка 15 городов, каждый из которых соединен дорогами не менее, чем с 7 другими. Докажите, что из любого города можно добраться до любого другого (возможно, проезжая через другие города).     </vt:lpstr>
      <vt:lpstr>Задача9.   В Тридевятом царстве лишь один вид транспорта — ковер-самолет. Из столицы выходит 21 ковролиния, из города  Дальний — одна, а из всех остальных городов по 20. Докажите, что из столицы можно долететь в Дальний (возможно с пересадками). </vt:lpstr>
      <vt:lpstr>Эйлеровы графы  </vt:lpstr>
      <vt:lpstr>Эйлеровы графы  </vt:lpstr>
      <vt:lpstr>Решите самостоятельно: </vt:lpstr>
      <vt:lpstr>Решите самостоятельно: </vt:lpstr>
      <vt:lpstr>Решения: </vt:lpstr>
      <vt:lpstr>Решения: </vt:lpstr>
      <vt:lpstr>Графы в стратегии игр Применяя граф- дерево можно разрабатывать выигрышные стратегии  игр.   </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графов для решения логических задач</dc:title>
  <dc:creator>Куркина</dc:creator>
  <cp:lastModifiedBy>Дом</cp:lastModifiedBy>
  <cp:revision>17</cp:revision>
  <dcterms:created xsi:type="dcterms:W3CDTF">2017-07-03T14:05:55Z</dcterms:created>
  <dcterms:modified xsi:type="dcterms:W3CDTF">2019-07-11T06:42:28Z</dcterms:modified>
</cp:coreProperties>
</file>